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76" r:id="rId4"/>
    <p:sldId id="267" r:id="rId5"/>
    <p:sldId id="268" r:id="rId6"/>
    <p:sldId id="269" r:id="rId7"/>
    <p:sldId id="284" r:id="rId8"/>
    <p:sldId id="285" r:id="rId9"/>
    <p:sldId id="287" r:id="rId10"/>
    <p:sldId id="286" r:id="rId11"/>
    <p:sldId id="265" r:id="rId12"/>
    <p:sldId id="266" r:id="rId13"/>
    <p:sldId id="270" r:id="rId14"/>
    <p:sldId id="282" r:id="rId15"/>
    <p:sldId id="281" r:id="rId16"/>
    <p:sldId id="271" r:id="rId17"/>
    <p:sldId id="272" r:id="rId18"/>
    <p:sldId id="273" r:id="rId19"/>
    <p:sldId id="278" r:id="rId20"/>
    <p:sldId id="280" r:id="rId21"/>
    <p:sldId id="283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keridge Junior High School" initials="LJ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 varScale="1">
        <p:scale>
          <a:sx n="121" d="100"/>
          <a:sy n="121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F87FA5-49E4-48A0-962A-F98352A8C8FD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1DDE45A-1304-42F2-9D70-5BDEED8EC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5114160-8FDA-4DB2-BF10-89771D63A8B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A934B26-6FEB-40B3-98F7-BD83FEF5D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3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FF82FA-B528-46C3-A4E0-0630092DCC84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0" y="-353291"/>
            <a:ext cx="6374711" cy="47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32" y="3632582"/>
            <a:ext cx="2384166" cy="244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476233"/>
            <a:ext cx="3124201" cy="21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00" y="4710291"/>
            <a:ext cx="2878766" cy="18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/>
              <a:t>The tendency of some consumers to </a:t>
            </a:r>
            <a:r>
              <a:rPr lang="en-US" dirty="0" smtClean="0"/>
              <a:t>continue buying </a:t>
            </a:r>
            <a:r>
              <a:rPr lang="en-US" dirty="0"/>
              <a:t>the same brand of goods rather than </a:t>
            </a:r>
            <a:r>
              <a:rPr lang="en-US" dirty="0" smtClean="0"/>
              <a:t>competing </a:t>
            </a:r>
            <a:r>
              <a:rPr lang="en-US" dirty="0"/>
              <a:t>brands.</a:t>
            </a:r>
          </a:p>
        </p:txBody>
      </p:sp>
      <p:pic>
        <p:nvPicPr>
          <p:cNvPr id="2050" name="Picture 2" descr="Commitment of Apple F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9717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3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8800" dirty="0" smtClean="0"/>
              <a:t>What are the </a:t>
            </a:r>
          </a:p>
          <a:p>
            <a:pPr algn="ctr">
              <a:buNone/>
            </a:pPr>
            <a:r>
              <a:rPr lang="en-US" sz="13700" dirty="0" smtClean="0">
                <a:solidFill>
                  <a:srgbClr val="FF0000"/>
                </a:solidFill>
                <a:latin typeface="Rockwell Extra Bold" pitchFamily="18" charset="0"/>
              </a:rPr>
              <a:t>Four   P’</a:t>
            </a:r>
            <a:r>
              <a:rPr lang="en-US" sz="10400" dirty="0" smtClean="0">
                <a:solidFill>
                  <a:srgbClr val="FF0000"/>
                </a:solidFill>
                <a:latin typeface="Rockwell Extra Bold" pitchFamily="18" charset="0"/>
              </a:rPr>
              <a:t>s</a:t>
            </a:r>
            <a:r>
              <a:rPr lang="en-US" sz="13700" dirty="0" smtClean="0">
                <a:latin typeface="Rockwell Extra Bold" pitchFamily="18" charset="0"/>
              </a:rPr>
              <a:t> </a:t>
            </a:r>
          </a:p>
          <a:p>
            <a:pPr algn="ctr">
              <a:buNone/>
            </a:pPr>
            <a:r>
              <a:rPr lang="en-US" sz="8800" dirty="0" smtClean="0"/>
              <a:t>of Marketing?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RODUCT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727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►What are you selling to the customer? (goods, services, ideas)</a:t>
            </a:r>
            <a:endParaRPr lang="en-US" sz="3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514725" cy="28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487613" cy="18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2872220"/>
            <a:ext cx="293560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2505"/>
            <a:ext cx="2295526" cy="17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What are Products?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Goods</a:t>
            </a:r>
            <a:r>
              <a:rPr lang="en-US" sz="2500" dirty="0" smtClean="0">
                <a:solidFill>
                  <a:srgbClr val="FF0000"/>
                </a:solidFill>
              </a:rPr>
              <a:t>:  </a:t>
            </a:r>
            <a:r>
              <a:rPr lang="en-US" sz="2500" dirty="0" smtClean="0"/>
              <a:t>Car, Food, Home, and Clothes</a:t>
            </a:r>
          </a:p>
          <a:p>
            <a:r>
              <a:rPr lang="en-US" sz="2500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Services</a:t>
            </a:r>
            <a:r>
              <a:rPr lang="en-US" sz="2500" dirty="0" smtClean="0">
                <a:solidFill>
                  <a:srgbClr val="FF0000"/>
                </a:solidFill>
              </a:rPr>
              <a:t>:  </a:t>
            </a:r>
            <a:r>
              <a:rPr lang="en-US" sz="2500" dirty="0" smtClean="0"/>
              <a:t>Hospital, TV Repair, Auto Mechanics, Carpet Cleaning, House Cleaning, Babysitting</a:t>
            </a:r>
          </a:p>
          <a:p>
            <a:r>
              <a:rPr lang="en-US" sz="2500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Ideas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Internet, Training, Computers, Printed Materials, Inventions</a:t>
            </a:r>
          </a:p>
          <a:p>
            <a:pPr>
              <a:buNone/>
            </a:pPr>
            <a:r>
              <a:rPr lang="en-US" sz="3500" dirty="0" smtClean="0"/>
              <a:t> 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791200" cy="293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Matters Most?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Features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Brand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Quality Level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4. Format/Packaging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73" y="4239491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678872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54" y="114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7" y="2391883"/>
            <a:ext cx="3020291" cy="23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Packaging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4270"/>
            <a:ext cx="2990849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4713248"/>
            <a:ext cx="3860541" cy="186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hinese-takeout-box.jpg (250×29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8277"/>
            <a:ext cx="2381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ppfruitpouchrange.jpg (1121×604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74137"/>
          <a:stretch/>
        </p:blipFill>
        <p:spPr bwMode="auto">
          <a:xfrm>
            <a:off x="5510170" y="3733800"/>
            <a:ext cx="1463585" cy="29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lace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Locations</a:t>
            </a:r>
          </a:p>
          <a:p>
            <a:pPr>
              <a:buNone/>
            </a:pPr>
            <a:r>
              <a:rPr lang="en-US" sz="3200" dirty="0" smtClean="0"/>
              <a:t>Transport</a:t>
            </a:r>
          </a:p>
          <a:p>
            <a:pPr>
              <a:buNone/>
            </a:pPr>
            <a:r>
              <a:rPr lang="en-US" sz="3200" dirty="0" smtClean="0"/>
              <a:t>Coverage</a:t>
            </a:r>
          </a:p>
          <a:p>
            <a:pPr>
              <a:buNone/>
            </a:pPr>
            <a:r>
              <a:rPr lang="en-US" sz="3200" dirty="0" smtClean="0"/>
              <a:t>Inventory</a:t>
            </a:r>
          </a:p>
          <a:p>
            <a:endParaRPr lang="en-US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1"/>
            <a:ext cx="3281815" cy="23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346731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mployees collect merchandise ordered by customers for shipment from the Amazon.com distribution center in Phoenix, Ariz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0437"/>
            <a:ext cx="4038600" cy="22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RICE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List Price</a:t>
            </a:r>
          </a:p>
          <a:p>
            <a:pPr>
              <a:buNone/>
            </a:pPr>
            <a:r>
              <a:rPr lang="en-US" sz="3200" dirty="0" smtClean="0"/>
              <a:t>Discounts</a:t>
            </a:r>
          </a:p>
          <a:p>
            <a:pPr>
              <a:buNone/>
            </a:pPr>
            <a:r>
              <a:rPr lang="en-US" sz="3200" dirty="0" err="1" smtClean="0"/>
              <a:t>Allowanaces</a:t>
            </a:r>
            <a:endParaRPr lang="en-US" sz="3200" dirty="0" smtClean="0"/>
          </a:p>
          <a:p>
            <a:pPr>
              <a:buNone/>
            </a:pPr>
            <a:r>
              <a:rPr lang="en-US" sz="5400" dirty="0" smtClean="0"/>
              <a:t>	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3190"/>
            <a:ext cx="2057400" cy="21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382241" cy="26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romotion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343400" cy="167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200" dirty="0" smtClean="0"/>
              <a:t>►Advertising</a:t>
            </a:r>
          </a:p>
          <a:p>
            <a:pPr>
              <a:buNone/>
            </a:pPr>
            <a:r>
              <a:rPr lang="en-US" sz="3200" dirty="0" smtClean="0"/>
              <a:t>Public Relations</a:t>
            </a:r>
          </a:p>
          <a:p>
            <a:pPr>
              <a:buNone/>
            </a:pPr>
            <a:r>
              <a:rPr lang="en-US" sz="3200" dirty="0" smtClean="0"/>
              <a:t>Direct Marketing</a:t>
            </a:r>
          </a:p>
          <a:p>
            <a:pPr>
              <a:buNone/>
            </a:pPr>
            <a:r>
              <a:rPr lang="en-US" sz="3200" dirty="0" smtClean="0"/>
              <a:t>Social Media</a:t>
            </a:r>
          </a:p>
          <a:p>
            <a:pPr>
              <a:buNone/>
            </a:pPr>
            <a:r>
              <a:rPr lang="en-US" sz="3200" dirty="0" smtClean="0"/>
              <a:t>Events</a:t>
            </a:r>
          </a:p>
          <a:p>
            <a:pPr>
              <a:buNone/>
            </a:pPr>
            <a:r>
              <a:rPr lang="en-US" sz="5400" dirty="0" smtClean="0"/>
              <a:t> </a:t>
            </a:r>
          </a:p>
          <a:p>
            <a:endParaRPr lang="en-US" sz="5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279775" cy="22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go.bloomberg.com/tech-blog/files/2012/09/blog_iphon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8242"/>
            <a:ext cx="4191000" cy="27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362450"/>
            <a:ext cx="5238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Rockwell Extra Bold" pitchFamily="18" charset="0"/>
              </a:rPr>
              <a:t>Advertising:  </a:t>
            </a:r>
            <a:r>
              <a:rPr lang="en-US" sz="3200" dirty="0" smtClean="0"/>
              <a:t>The </a:t>
            </a:r>
            <a:r>
              <a:rPr lang="en-US" sz="3200" dirty="0"/>
              <a:t>activity of attracting public attention to a product or business. 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dirty="0" smtClean="0"/>
              <a:t>What </a:t>
            </a:r>
            <a:r>
              <a:rPr lang="en-US" dirty="0"/>
              <a:t>are some good advertisements </a:t>
            </a:r>
            <a:r>
              <a:rPr lang="en-US" dirty="0" smtClean="0"/>
              <a:t>you have seen</a:t>
            </a:r>
            <a:r>
              <a:rPr lang="en-US" dirty="0"/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43745" cy="287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5009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Free Enterprise?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►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Definition: </a:t>
            </a:r>
            <a:r>
              <a:rPr lang="en-US" dirty="0"/>
              <a:t>individual ownership of a company in a competitive market, free from government restraint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038475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47" y="3429000"/>
            <a:ext cx="380398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wnloads\IMG_0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4657" r="8289" b="8225"/>
          <a:stretch/>
        </p:blipFill>
        <p:spPr bwMode="auto">
          <a:xfrm>
            <a:off x="275698" y="2895600"/>
            <a:ext cx="5134502" cy="35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Colgate TV dinners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Breakfast Mates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Thirsty Dog</a:t>
            </a:r>
          </a:p>
          <a:p>
            <a:pPr lvl="1"/>
            <a:r>
              <a:rPr lang="en-US" dirty="0" smtClean="0"/>
              <a:t>Why fail? …infuse </a:t>
            </a:r>
            <a:r>
              <a:rPr lang="en-US" dirty="0"/>
              <a:t>the water with flavors like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crispy </a:t>
            </a:r>
            <a:r>
              <a:rPr lang="en-US" dirty="0"/>
              <a:t>beef (for dogs) and tangy fish (for cats).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8492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576820" cy="224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92582"/>
            <a:ext cx="2263054" cy="22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Harley Davidson Cologne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Crystal Pepsi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838986" cy="38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03140"/>
            <a:ext cx="41148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+mn-lt"/>
              </a:rPr>
            </a:br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Owning a Business…  </a:t>
            </a:r>
            <a:br>
              <a:rPr lang="en-US" sz="6600" dirty="0" smtClean="0">
                <a:solidFill>
                  <a:srgbClr val="FF0000"/>
                </a:solidFill>
                <a:latin typeface="+mn-lt"/>
              </a:rPr>
            </a:b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0" y="1524000"/>
            <a:ext cx="3581400" cy="4602163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What </a:t>
            </a:r>
            <a:r>
              <a:rPr lang="en-US" sz="2400" dirty="0">
                <a:solidFill>
                  <a:srgbClr val="FF0000"/>
                </a:solidFill>
              </a:rPr>
              <a:t>might be </a:t>
            </a:r>
            <a:r>
              <a:rPr lang="en-US" sz="2400" dirty="0" smtClean="0">
                <a:solidFill>
                  <a:srgbClr val="FF0000"/>
                </a:solidFill>
              </a:rPr>
              <a:t>the benefits?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1524000"/>
            <a:ext cx="3657600" cy="4602163"/>
          </a:xfrm>
        </p:spPr>
        <p:txBody>
          <a:bodyPr/>
          <a:lstStyle/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What might be the </a:t>
            </a:r>
            <a:r>
              <a:rPr lang="en-US" sz="2400" dirty="0" smtClean="0">
                <a:solidFill>
                  <a:srgbClr val="FF0000"/>
                </a:solidFill>
              </a:rPr>
              <a:t>negatives?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52" name="Picture 8" descr="vsh0544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219" y="2438400"/>
            <a:ext cx="4131781" cy="3749675"/>
          </a:xfrm>
          <a:prstGeom prst="rect">
            <a:avLst/>
          </a:prstGeom>
          <a:noFill/>
        </p:spPr>
      </p:pic>
      <p:pic>
        <p:nvPicPr>
          <p:cNvPr id="6154" name="Picture 10" descr="aton854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4928016" cy="375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2667000"/>
            <a:ext cx="4876800" cy="403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tereofidelic" pitchFamily="2" charset="0"/>
              </a:rPr>
              <a:t>What is Marketing?</a:t>
            </a:r>
            <a:endParaRPr lang="en-US" sz="9600" dirty="0">
              <a:solidFill>
                <a:srgbClr val="FF0000"/>
              </a:solidFill>
              <a:latin typeface="Stereofideli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►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 smtClean="0"/>
              <a:t>the process of developing, promoting, and distributing products in order to satisfy customer’s needs and wants.</a:t>
            </a:r>
          </a:p>
          <a:p>
            <a:pPr algn="ctr">
              <a:buNone/>
            </a:pPr>
            <a:r>
              <a:rPr lang="en-US" sz="4800" dirty="0" smtClean="0"/>
              <a:t>	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b="1" dirty="0" smtClean="0"/>
              <a:t>DEVELOP</a:t>
            </a:r>
          </a:p>
          <a:p>
            <a:pPr algn="ctr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↓</a:t>
            </a:r>
          </a:p>
          <a:p>
            <a:pPr algn="ctr">
              <a:buNone/>
            </a:pPr>
            <a:r>
              <a:rPr lang="en-US" sz="5000" b="1" dirty="0" smtClean="0"/>
              <a:t>PROMOTE</a:t>
            </a:r>
          </a:p>
          <a:p>
            <a:pPr algn="ctr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↓</a:t>
            </a:r>
          </a:p>
          <a:p>
            <a:pPr algn="ctr">
              <a:buNone/>
            </a:pPr>
            <a:r>
              <a:rPr lang="en-US" sz="5000" b="1" dirty="0" smtClean="0"/>
              <a:t>DISTRIBUTE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2010207"/>
            <a:ext cx="2672681" cy="24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18" y="44958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Examples of Marketing</a:t>
            </a:r>
            <a:r>
              <a:rPr lang="en-US" sz="4100" b="1" dirty="0" smtClean="0">
                <a:solidFill>
                  <a:srgbClr val="FF0000"/>
                </a:solidFill>
              </a:rPr>
              <a:t>:</a:t>
            </a:r>
            <a:r>
              <a:rPr lang="en-US" sz="4100" dirty="0" smtClean="0">
                <a:solidFill>
                  <a:srgbClr val="FF0000"/>
                </a:solidFill>
              </a:rPr>
              <a:t>  </a:t>
            </a:r>
            <a:r>
              <a:rPr lang="en-US" sz="4100" dirty="0" smtClean="0"/>
              <a:t>Restaurants, Retail, Magazines, Music, Newspapers, Books, Movies, Inventions, Physical objects, etc.</a:t>
            </a:r>
          </a:p>
          <a:p>
            <a:pPr>
              <a:buNone/>
            </a:pPr>
            <a:r>
              <a:rPr lang="en-US" sz="3300" dirty="0" smtClean="0"/>
              <a:t> </a:t>
            </a:r>
          </a:p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Did you know</a:t>
            </a:r>
            <a:r>
              <a:rPr lang="en-US" sz="4600" dirty="0" smtClean="0">
                <a:solidFill>
                  <a:srgbClr val="FF0000"/>
                </a:solidFill>
              </a:rPr>
              <a:t>…</a:t>
            </a:r>
          </a:p>
          <a:p>
            <a:pPr lvl="0">
              <a:buNone/>
            </a:pPr>
            <a:r>
              <a:rPr lang="en-US" sz="3300" dirty="0" smtClean="0"/>
              <a:t>		Marketing supplies 1/3 of our nation’s jobs.</a:t>
            </a:r>
          </a:p>
          <a:p>
            <a:pPr lvl="0">
              <a:buNone/>
            </a:pPr>
            <a:r>
              <a:rPr lang="en-US" sz="3300" dirty="0" smtClean="0"/>
              <a:t>		Marketing is exciting work with successful people.</a:t>
            </a:r>
          </a:p>
          <a:p>
            <a:pPr lvl="0">
              <a:buNone/>
            </a:pPr>
            <a:r>
              <a:rPr lang="en-US" sz="3300" dirty="0" smtClean="0"/>
              <a:t>		Marketing provides great working and people skills.</a:t>
            </a:r>
          </a:p>
          <a:p>
            <a:pPr lvl="0">
              <a:buNone/>
            </a:pPr>
            <a:r>
              <a:rPr lang="en-US" sz="3300" dirty="0" smtClean="0"/>
              <a:t>		Some of the highest paid jobs are in Marketing.</a:t>
            </a:r>
          </a:p>
          <a:p>
            <a:pPr>
              <a:buNone/>
            </a:pPr>
            <a:r>
              <a:rPr lang="en-US" sz="33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person who starts a business and is willing to risk loss in order to make </a:t>
            </a:r>
            <a:r>
              <a:rPr lang="en-US" dirty="0" smtClean="0"/>
              <a:t>money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dirty="0" smtClean="0"/>
              <a:t>Sometimes you must fail before you can succeed</a:t>
            </a:r>
            <a:endParaRPr lang="en-US" dirty="0"/>
          </a:p>
        </p:txBody>
      </p:sp>
      <p:pic>
        <p:nvPicPr>
          <p:cNvPr id="2052" name="Picture 4" descr="jk+rowling.jpg (1454×1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257432"/>
            <a:ext cx="1905000" cy="20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nel+sanders.jpg (280×35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42" y="4185673"/>
            <a:ext cx="2057400" cy="26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2004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J.K. Rowling- </a:t>
            </a:r>
            <a:r>
              <a:rPr lang="en-US" dirty="0"/>
              <a:t>nearly penniless, severely depressed, divorced, trying to raise a child on her own while attending </a:t>
            </a:r>
            <a:r>
              <a:rPr lang="en-US" dirty="0" smtClean="0"/>
              <a:t>school. She went </a:t>
            </a:r>
            <a:r>
              <a:rPr lang="en-US" dirty="0"/>
              <a:t>from depending on welfare to survive to being one of the richest women in the </a:t>
            </a:r>
            <a:r>
              <a:rPr lang="en-US" dirty="0" smtClean="0"/>
              <a:t>world.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695167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Harland David Sanders </a:t>
            </a:r>
            <a:r>
              <a:rPr lang="en-US" dirty="0" smtClean="0"/>
              <a:t>(Col. Sanders) famous secret chicken recipe was rejected 1,009 times before a restaurant accepted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nry_ford.jpg (470×600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9" y="1066800"/>
            <a:ext cx="1600200" cy="20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j.jpg (634×768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4244" r="6045" b="8527"/>
          <a:stretch/>
        </p:blipFill>
        <p:spPr bwMode="auto">
          <a:xfrm>
            <a:off x="728598" y="3781816"/>
            <a:ext cx="1778695" cy="23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4556" y="1219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Henry Ford- </a:t>
            </a:r>
            <a:r>
              <a:rPr lang="en-US" dirty="0" smtClean="0"/>
              <a:t>Early businesses </a:t>
            </a:r>
            <a:r>
              <a:rPr lang="en-US" dirty="0"/>
              <a:t>and left him broke five times before he founded the successful Ford Motor Company.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9624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Michael Jordon- </a:t>
            </a:r>
            <a:r>
              <a:rPr lang="en-US" dirty="0" smtClean="0"/>
              <a:t>cut </a:t>
            </a:r>
            <a:r>
              <a:rPr lang="en-US" dirty="0"/>
              <a:t>from his high school basketball </a:t>
            </a:r>
            <a:r>
              <a:rPr lang="en-US" dirty="0" smtClean="0"/>
              <a:t>team before being hailed as one of the greatest players ever.</a:t>
            </a:r>
          </a:p>
          <a:p>
            <a:r>
              <a:rPr lang="en-US" dirty="0" smtClean="0"/>
              <a:t>"</a:t>
            </a:r>
            <a:r>
              <a:rPr lang="en-US" dirty="0"/>
              <a:t>I have missed more than 9,000 shots in my career. I have lost almost 300 games. On 26 occasions I have been entrusted to take the game winning shot, and I missed. I have failed over and over and over again in my life. And that is why I succeed."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/>
              <a:t>The process of ensuring customer satisfaction </a:t>
            </a:r>
            <a:r>
              <a:rPr lang="en-US" dirty="0" smtClean="0"/>
              <a:t>with </a:t>
            </a:r>
            <a:r>
              <a:rPr lang="en-US" dirty="0"/>
              <a:t>a product or service. </a:t>
            </a:r>
            <a:r>
              <a:rPr lang="en-US" dirty="0" smtClean="0"/>
              <a:t>Customer </a:t>
            </a:r>
            <a:r>
              <a:rPr lang="en-US" dirty="0"/>
              <a:t>service can take the form of an </a:t>
            </a:r>
            <a:r>
              <a:rPr lang="en-US" dirty="0" smtClean="0"/>
              <a:t>in-person </a:t>
            </a:r>
            <a:r>
              <a:rPr lang="en-US" dirty="0"/>
              <a:t>interaction, a phone call, self-service </a:t>
            </a:r>
            <a:r>
              <a:rPr lang="en-US" dirty="0" smtClean="0"/>
              <a:t>systems</a:t>
            </a:r>
            <a:r>
              <a:rPr lang="en-US" dirty="0"/>
              <a:t>, or by other means.</a:t>
            </a:r>
          </a:p>
        </p:txBody>
      </p:sp>
      <p:pic>
        <p:nvPicPr>
          <p:cNvPr id="1026" name="Picture 2" descr="http://sweettouchcarpetcleaning.com/wp-content/uploads/2012/08/Poor-Customer-Ser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7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2419</TotalTime>
  <Words>451</Words>
  <Application>Microsoft Office PowerPoint</Application>
  <PresentationFormat>On-screen Show (4:3)</PresentationFormat>
  <Paragraphs>116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Rockwell Extra Bold</vt:lpstr>
      <vt:lpstr>Stereofidelic</vt:lpstr>
      <vt:lpstr>Clarity</vt:lpstr>
      <vt:lpstr>PowerPoint Presentation</vt:lpstr>
      <vt:lpstr>What is Free Enterprise?</vt:lpstr>
      <vt:lpstr> Owning a Business…   </vt:lpstr>
      <vt:lpstr>What is Marketing?</vt:lpstr>
      <vt:lpstr>PowerPoint Presentation</vt:lpstr>
      <vt:lpstr>PowerPoint Presentation</vt:lpstr>
      <vt:lpstr>Entrepreneur</vt:lpstr>
      <vt:lpstr>PowerPoint Presentation</vt:lpstr>
      <vt:lpstr>Customer Service</vt:lpstr>
      <vt:lpstr>Brand Loyalty</vt:lpstr>
      <vt:lpstr>PowerPoint Presentation</vt:lpstr>
      <vt:lpstr>PRODUCT</vt:lpstr>
      <vt:lpstr>What are Products? </vt:lpstr>
      <vt:lpstr>What Matters Most?</vt:lpstr>
      <vt:lpstr>Packaging </vt:lpstr>
      <vt:lpstr>Place</vt:lpstr>
      <vt:lpstr>PRICE</vt:lpstr>
      <vt:lpstr>Promotion</vt:lpstr>
      <vt:lpstr>PowerPoint Presentation</vt:lpstr>
      <vt:lpstr>Failures</vt:lpstr>
      <vt:lpstr>Failures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brittanynelson</dc:creator>
  <cp:lastModifiedBy>Debbie Hitesman</cp:lastModifiedBy>
  <cp:revision>67</cp:revision>
  <cp:lastPrinted>2012-10-15T21:15:52Z</cp:lastPrinted>
  <dcterms:created xsi:type="dcterms:W3CDTF">2008-10-07T01:58:01Z</dcterms:created>
  <dcterms:modified xsi:type="dcterms:W3CDTF">2015-11-25T19:30:07Z</dcterms:modified>
</cp:coreProperties>
</file>