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73" r:id="rId10"/>
    <p:sldId id="274" r:id="rId11"/>
    <p:sldId id="275" r:id="rId12"/>
    <p:sldId id="264" r:id="rId13"/>
    <p:sldId id="265" r:id="rId14"/>
    <p:sldId id="266" r:id="rId15"/>
    <p:sldId id="269" r:id="rId16"/>
    <p:sldId id="267" r:id="rId17"/>
    <p:sldId id="268"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77857" autoAdjust="0"/>
  </p:normalViewPr>
  <p:slideViewPr>
    <p:cSldViewPr>
      <p:cViewPr varScale="1">
        <p:scale>
          <a:sx n="100" d="100"/>
          <a:sy n="100" d="100"/>
        </p:scale>
        <p:origin x="1902" y="72"/>
      </p:cViewPr>
      <p:guideLst>
        <p:guide orient="horz" pos="2160"/>
        <p:guide pos="2880"/>
      </p:guideLst>
    </p:cSldViewPr>
  </p:slideViewPr>
  <p:outlineViewPr>
    <p:cViewPr>
      <p:scale>
        <a:sx n="33" d="100"/>
        <a:sy n="33" d="100"/>
      </p:scale>
      <p:origin x="0" y="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FF377-A099-4A5C-A898-AE6EA0CCB77A}" type="datetimeFigureOut">
              <a:rPr lang="en-US" smtClean="0"/>
              <a:pPr/>
              <a:t>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302D2-F098-4AD8-A3A4-2B9092841E4A}" type="slidenum">
              <a:rPr lang="en-US" smtClean="0"/>
              <a:pPr/>
              <a:t>‹#›</a:t>
            </a:fld>
            <a:endParaRPr lang="en-US" dirty="0"/>
          </a:p>
        </p:txBody>
      </p:sp>
    </p:spTree>
    <p:extLst>
      <p:ext uri="{BB962C8B-B14F-4D97-AF65-F5344CB8AC3E}">
        <p14:creationId xmlns:p14="http://schemas.microsoft.com/office/powerpoint/2010/main" val="425468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a:t>
            </a:fld>
            <a:endParaRPr lang="en-US" dirty="0"/>
          </a:p>
        </p:txBody>
      </p:sp>
    </p:spTree>
    <p:extLst>
      <p:ext uri="{BB962C8B-B14F-4D97-AF65-F5344CB8AC3E}">
        <p14:creationId xmlns:p14="http://schemas.microsoft.com/office/powerpoint/2010/main" val="69548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a:t>
            </a:r>
            <a:r>
              <a:rPr lang="en-US" baseline="0" dirty="0" smtClean="0"/>
              <a:t> out the Child Care Quiz for the students to complete.</a:t>
            </a:r>
          </a:p>
          <a:p>
            <a:endParaRPr lang="en-US" baseline="0" dirty="0" smtClean="0"/>
          </a:p>
          <a:p>
            <a:r>
              <a:rPr lang="en-US" baseline="0" dirty="0" smtClean="0"/>
              <a:t>When they are finished, review the answers with them.</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12</a:t>
            </a:fld>
            <a:endParaRPr lang="en-US" dirty="0"/>
          </a:p>
        </p:txBody>
      </p:sp>
    </p:spTree>
    <p:extLst>
      <p:ext uri="{BB962C8B-B14F-4D97-AF65-F5344CB8AC3E}">
        <p14:creationId xmlns:p14="http://schemas.microsoft.com/office/powerpoint/2010/main" val="390970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why the rules were made and how they are enforced.</a:t>
            </a:r>
          </a:p>
          <a:p>
            <a:endParaRPr lang="en-US" baseline="0" dirty="0" smtClean="0"/>
          </a:p>
          <a:p>
            <a:r>
              <a:rPr lang="en-US" baseline="0" dirty="0" smtClean="0"/>
              <a:t>Just as students need rules for behavior, so do children.</a:t>
            </a:r>
          </a:p>
          <a:p>
            <a:endParaRPr lang="en-US" baseline="0" dirty="0" smtClean="0"/>
          </a:p>
          <a:p>
            <a:r>
              <a:rPr lang="en-US" baseline="0" dirty="0" smtClean="0"/>
              <a:t>Guidance is a term that means discipline.  It is a positive approach to establishing rules and keeping the children in control.</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13</a:t>
            </a:fld>
            <a:endParaRPr lang="en-US" dirty="0"/>
          </a:p>
        </p:txBody>
      </p:sp>
    </p:spTree>
    <p:extLst>
      <p:ext uri="{BB962C8B-B14F-4D97-AF65-F5344CB8AC3E}">
        <p14:creationId xmlns:p14="http://schemas.microsoft.com/office/powerpoint/2010/main" val="180522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mental and emotional needs of children are often more difficult to think of and remember than the physical needs.  To get along in the world, children need some basic guidelines for behavior.  We have the responsibility to teach children how to behave.  The word discipline comes from the word disciple, which means student or follower.  To teach guidelines successfully, begin with encouragement,</a:t>
            </a:r>
            <a:r>
              <a:rPr lang="en-US" baseline="0" dirty="0" smtClean="0"/>
              <a:t> love, and praise.  Children repeat actions they are praised for and give up any actions that are ignored by others.</a:t>
            </a:r>
          </a:p>
          <a:p>
            <a:endParaRPr lang="en-US" baseline="0" dirty="0" smtClean="0"/>
          </a:p>
          <a:p>
            <a:r>
              <a:rPr lang="en-US" baseline="0" dirty="0" smtClean="0"/>
              <a:t>Discipline is really a matter of teaching and limiting.  The child learns discipline from your example, from your respectful acceptance of her/him, from your encouragement of her/his achievements, and from the limits you set on his/her impulsive actions.</a:t>
            </a:r>
          </a:p>
          <a:p>
            <a:endParaRPr lang="en-US" baseline="0" dirty="0" smtClean="0"/>
          </a:p>
          <a:p>
            <a:r>
              <a:rPr lang="en-US" baseline="0" dirty="0" smtClean="0"/>
              <a:t>Discipline is more than rules of behavior.  It is a process of gradually imparting your values about living and your sense of the meaning and purpose of living to the thick.  It is your sense of showing children that, in growing up, it is often desirable to delay or give up immediate personal interest for something that will mean more later.</a:t>
            </a:r>
          </a:p>
          <a:p>
            <a:endParaRPr lang="en-US" baseline="0" dirty="0" smtClean="0"/>
          </a:p>
          <a:p>
            <a:r>
              <a:rPr lang="en-US" baseline="0" dirty="0" smtClean="0"/>
              <a:t>The heart of discipline  is trying to live what you want to teach.  Children cannot be taught merely by having you constantly correcting their actions.  If you do not live what you teach, children will not pay much attention to what you say.</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14</a:t>
            </a:fld>
            <a:endParaRPr lang="en-US" dirty="0"/>
          </a:p>
        </p:txBody>
      </p:sp>
    </p:spTree>
    <p:extLst>
      <p:ext uri="{BB962C8B-B14F-4D97-AF65-F5344CB8AC3E}">
        <p14:creationId xmlns:p14="http://schemas.microsoft.com/office/powerpoint/2010/main" val="416036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Using words in guiding children can be helpful or confusing, according to our choice of phrases.  Many children develop a protective deafness against adult directions because they hear too many of them.</a:t>
            </a:r>
          </a:p>
          <a:p>
            <a:pPr marL="228600" indent="-228600">
              <a:buNone/>
            </a:pPr>
            <a:endParaRPr lang="en-US" baseline="0" dirty="0" smtClean="0"/>
          </a:p>
          <a:p>
            <a:pPr marL="228600" indent="-228600">
              <a:buNone/>
            </a:pPr>
            <a:r>
              <a:rPr lang="en-US" baseline="0" dirty="0" smtClean="0"/>
              <a:t>In helping young children learn through verbal directions, one must first get the children’s attention.  Then use clear, short, meaningful phrases that are expected and encouraging.  Directions should be positive rather than negative inform, and always specific.</a:t>
            </a:r>
          </a:p>
          <a:p>
            <a:pPr marL="228600" indent="-228600">
              <a:buNone/>
            </a:pPr>
            <a:endParaRPr lang="en-US" baseline="0" dirty="0" smtClean="0"/>
          </a:p>
          <a:p>
            <a:pPr marL="228600" indent="-228600">
              <a:buNone/>
            </a:pPr>
            <a:r>
              <a:rPr lang="en-US" baseline="0" dirty="0" smtClean="0"/>
              <a:t>Have the students change these negative statements into positive statements:</a:t>
            </a:r>
          </a:p>
          <a:p>
            <a:pPr marL="228600" indent="-228600">
              <a:buAutoNum type="arabicPeriod"/>
            </a:pPr>
            <a:r>
              <a:rPr lang="en-US" baseline="0" dirty="0" smtClean="0"/>
              <a:t>You can hold your glass by yourself.</a:t>
            </a:r>
          </a:p>
          <a:p>
            <a:pPr marL="228600" indent="-228600">
              <a:buAutoNum type="arabicPeriod"/>
            </a:pPr>
            <a:r>
              <a:rPr lang="en-US" baseline="0" dirty="0" smtClean="0"/>
              <a:t>We stay inside the fence and play.</a:t>
            </a:r>
          </a:p>
          <a:p>
            <a:pPr marL="228600" indent="-228600">
              <a:buAutoNum type="arabicPeriod"/>
            </a:pPr>
            <a:r>
              <a:rPr lang="en-US" baseline="0" dirty="0" smtClean="0"/>
              <a:t>Let’s stack the blocks on this shelf.</a:t>
            </a:r>
          </a:p>
          <a:p>
            <a:pPr marL="228600" indent="-228600">
              <a:buAutoNum type="arabicPeriod"/>
            </a:pPr>
            <a:r>
              <a:rPr lang="en-US" baseline="0" dirty="0" smtClean="0"/>
              <a:t>We just paint on the paper.</a:t>
            </a:r>
          </a:p>
          <a:p>
            <a:pPr marL="228600" indent="-228600">
              <a:buAutoNum type="arabicPeriod"/>
            </a:pPr>
            <a:r>
              <a:rPr lang="en-US" baseline="0" dirty="0" smtClean="0"/>
              <a:t>Isn’t that a pretty red.</a:t>
            </a:r>
          </a:p>
          <a:p>
            <a:pPr marL="228600" indent="-228600">
              <a:buAutoNum type="arabicPeriod"/>
            </a:pPr>
            <a:r>
              <a:rPr lang="en-US" baseline="0" dirty="0" smtClean="0"/>
              <a:t>Hold the pitcher steady and pour slowly.</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15</a:t>
            </a:fld>
            <a:endParaRPr lang="en-US" dirty="0"/>
          </a:p>
        </p:txBody>
      </p:sp>
    </p:spTree>
    <p:extLst>
      <p:ext uri="{BB962C8B-B14F-4D97-AF65-F5344CB8AC3E}">
        <p14:creationId xmlns:p14="http://schemas.microsoft.com/office/powerpoint/2010/main" val="116274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Give reasons and explanations for rules.</a:t>
            </a:r>
          </a:p>
          <a:p>
            <a:pPr lvl="1"/>
            <a:r>
              <a:rPr lang="en-US" sz="1200" dirty="0" smtClean="0"/>
              <a:t>You need to buckle up your seat belt so if I have to stop suddenly,</a:t>
            </a:r>
            <a:r>
              <a:rPr lang="en-US" sz="1200" baseline="0" dirty="0" smtClean="0"/>
              <a:t> you will not go through the window.</a:t>
            </a:r>
            <a:endParaRPr lang="en-US" sz="1200" dirty="0" smtClean="0"/>
          </a:p>
          <a:p>
            <a:endParaRPr lang="en-US" sz="1200" dirty="0" smtClean="0"/>
          </a:p>
          <a:p>
            <a:r>
              <a:rPr lang="en-US" sz="1200" dirty="0" smtClean="0"/>
              <a:t>State guidelines positively.</a:t>
            </a:r>
          </a:p>
          <a:p>
            <a:pPr lvl="1"/>
            <a:r>
              <a:rPr lang="en-US" sz="1200" dirty="0" smtClean="0"/>
              <a:t>Keep</a:t>
            </a:r>
            <a:r>
              <a:rPr lang="en-US" sz="1200" baseline="0" dirty="0" smtClean="0"/>
              <a:t> the sand in the sandbox.</a:t>
            </a:r>
          </a:p>
          <a:p>
            <a:pPr lvl="1"/>
            <a:endParaRPr lang="en-US" sz="1200" dirty="0" smtClean="0"/>
          </a:p>
          <a:p>
            <a:r>
              <a:rPr lang="en-US" sz="1200" dirty="0" smtClean="0"/>
              <a:t>Allow children time to follow instructions.</a:t>
            </a:r>
          </a:p>
          <a:p>
            <a:pPr lvl="1"/>
            <a:r>
              <a:rPr lang="en-US" sz="1200" dirty="0" smtClean="0"/>
              <a:t>In five minutes it will be time to clean up the toys and get ready for bed.</a:t>
            </a:r>
          </a:p>
          <a:p>
            <a:pPr lvl="1"/>
            <a:endParaRPr lang="en-US" sz="1200" dirty="0" smtClean="0"/>
          </a:p>
          <a:p>
            <a:r>
              <a:rPr lang="en-US" sz="1200" dirty="0" smtClean="0"/>
              <a:t>Spend time with the child.</a:t>
            </a:r>
          </a:p>
          <a:p>
            <a:pPr lvl="1"/>
            <a:r>
              <a:rPr lang="en-US" sz="1200" dirty="0" smtClean="0"/>
              <a:t>I will pick up these books while you put the crayons back on the shelf.</a:t>
            </a:r>
          </a:p>
          <a:p>
            <a:pPr lvl="1"/>
            <a:endParaRPr lang="en-US" sz="1200" dirty="0" smtClean="0"/>
          </a:p>
          <a:p>
            <a:r>
              <a:rPr lang="en-US" sz="1200" dirty="0" smtClean="0"/>
              <a:t>Ignore poor behavior when possible.</a:t>
            </a:r>
          </a:p>
          <a:p>
            <a:pPr lvl="1"/>
            <a:r>
              <a:rPr lang="en-US" sz="1200" dirty="0" smtClean="0"/>
              <a:t>You’re sitting so quietly.</a:t>
            </a:r>
          </a:p>
          <a:p>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16</a:t>
            </a:fld>
            <a:endParaRPr lang="en-US" dirty="0"/>
          </a:p>
        </p:txBody>
      </p:sp>
    </p:spTree>
    <p:extLst>
      <p:ext uri="{BB962C8B-B14F-4D97-AF65-F5344CB8AC3E}">
        <p14:creationId xmlns:p14="http://schemas.microsoft.com/office/powerpoint/2010/main" val="85929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Follow through.</a:t>
            </a:r>
          </a:p>
          <a:p>
            <a:pPr lvl="1"/>
            <a:r>
              <a:rPr lang="en-US" sz="1200" dirty="0" smtClean="0"/>
              <a:t>You were supposed to come in the house.  Now I will have to help you come in.</a:t>
            </a:r>
          </a:p>
          <a:p>
            <a:pPr lvl="1"/>
            <a:endParaRPr lang="en-US" sz="1200" dirty="0" smtClean="0"/>
          </a:p>
          <a:p>
            <a:r>
              <a:rPr lang="en-US" sz="1200" dirty="0" smtClean="0"/>
              <a:t>Redirect activity.</a:t>
            </a:r>
          </a:p>
          <a:p>
            <a:pPr lvl="1"/>
            <a:r>
              <a:rPr lang="en-US" sz="1200" dirty="0" smtClean="0"/>
              <a:t>Here is your</a:t>
            </a:r>
            <a:r>
              <a:rPr lang="en-US" sz="1200" baseline="0" dirty="0" smtClean="0"/>
              <a:t> pounding table.</a:t>
            </a:r>
          </a:p>
          <a:p>
            <a:pPr lvl="1"/>
            <a:endParaRPr lang="en-US" sz="1200" dirty="0" smtClean="0"/>
          </a:p>
          <a:p>
            <a:r>
              <a:rPr lang="en-US" sz="1200" dirty="0" smtClean="0"/>
              <a:t>Speak directly to the child.</a:t>
            </a:r>
          </a:p>
          <a:p>
            <a:pPr lvl="1"/>
            <a:r>
              <a:rPr lang="en-US" sz="1200" dirty="0" smtClean="0"/>
              <a:t>Get on the child’s level when speaking.  Do not call across</a:t>
            </a:r>
            <a:r>
              <a:rPr lang="en-US" sz="1200" baseline="0" dirty="0" smtClean="0"/>
              <a:t> the room.</a:t>
            </a:r>
          </a:p>
          <a:p>
            <a:pPr lvl="1"/>
            <a:endParaRPr lang="en-US" sz="1200" dirty="0" smtClean="0"/>
          </a:p>
          <a:p>
            <a:r>
              <a:rPr lang="en-US" sz="1200" dirty="0" smtClean="0"/>
              <a:t>Do not compare children with each other.</a:t>
            </a:r>
          </a:p>
          <a:p>
            <a:pPr lvl="1"/>
            <a:r>
              <a:rPr lang="en-US" sz="1200" dirty="0" smtClean="0"/>
              <a:t>This encourages resentment and inferiority.</a:t>
            </a:r>
          </a:p>
          <a:p>
            <a:pPr lvl="1"/>
            <a:endParaRPr lang="en-US" sz="1200" dirty="0" smtClean="0"/>
          </a:p>
          <a:p>
            <a:r>
              <a:rPr lang="en-US" sz="1200" dirty="0" smtClean="0"/>
              <a:t>Be honest with the child.</a:t>
            </a:r>
          </a:p>
          <a:p>
            <a:pPr lvl="1"/>
            <a:r>
              <a:rPr lang="en-US" dirty="0" smtClean="0"/>
              <a:t>Do not promise anything if you cannot follow through.</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17</a:t>
            </a:fld>
            <a:endParaRPr lang="en-US" dirty="0"/>
          </a:p>
        </p:txBody>
      </p:sp>
    </p:spTree>
    <p:extLst>
      <p:ext uri="{BB962C8B-B14F-4D97-AF65-F5344CB8AC3E}">
        <p14:creationId xmlns:p14="http://schemas.microsoft.com/office/powerpoint/2010/main" val="1717203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18</a:t>
            </a:fld>
            <a:endParaRPr lang="en-US" dirty="0"/>
          </a:p>
        </p:txBody>
      </p:sp>
    </p:spTree>
    <p:extLst>
      <p:ext uri="{BB962C8B-B14F-4D97-AF65-F5344CB8AC3E}">
        <p14:creationId xmlns:p14="http://schemas.microsoft.com/office/powerpoint/2010/main" val="164132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of the items</a:t>
            </a:r>
            <a:r>
              <a:rPr lang="en-US" baseline="0" dirty="0" smtClean="0"/>
              <a:t> pictured would be appropriate for someone your age?</a:t>
            </a:r>
          </a:p>
          <a:p>
            <a:endParaRPr lang="en-US" baseline="0" dirty="0" smtClean="0"/>
          </a:p>
          <a:p>
            <a:r>
              <a:rPr lang="en-US" baseline="0" dirty="0" smtClean="0"/>
              <a:t>Which would be appropriate for a baby?</a:t>
            </a:r>
          </a:p>
          <a:p>
            <a:endParaRPr lang="en-US" baseline="0" dirty="0" smtClean="0"/>
          </a:p>
          <a:p>
            <a:r>
              <a:rPr lang="en-US" baseline="0" dirty="0" smtClean="0"/>
              <a:t>Each age group has different needs.</a:t>
            </a:r>
          </a:p>
          <a:p>
            <a:endParaRPr lang="en-US" baseline="0" dirty="0" smtClean="0"/>
          </a:p>
          <a:p>
            <a:r>
              <a:rPr lang="en-US" baseline="0" dirty="0" smtClean="0"/>
              <a:t>A golf club would be dangerous for a baby, but you would enjoy the sport.</a:t>
            </a:r>
          </a:p>
          <a:p>
            <a:endParaRPr lang="en-US" baseline="0" dirty="0" smtClean="0"/>
          </a:p>
          <a:p>
            <a:r>
              <a:rPr lang="en-US" baseline="0" dirty="0" smtClean="0"/>
              <a:t>There are other needs that people have.  We all have mental, emotional, and physical needs.</a:t>
            </a:r>
          </a:p>
          <a:p>
            <a:endParaRPr lang="en-US" baseline="0" dirty="0" smtClean="0"/>
          </a:p>
          <a:p>
            <a:r>
              <a:rPr lang="en-US" baseline="0" dirty="0" smtClean="0"/>
              <a:t>Young children’s needs change quickly because they are developing so quickly.</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2</a:t>
            </a:fld>
            <a:endParaRPr lang="en-US" dirty="0"/>
          </a:p>
        </p:txBody>
      </p:sp>
    </p:spTree>
    <p:extLst>
      <p:ext uri="{BB962C8B-B14F-4D97-AF65-F5344CB8AC3E}">
        <p14:creationId xmlns:p14="http://schemas.microsoft.com/office/powerpoint/2010/main" val="352945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child is special and different, yet every child follows a certain pattern or order of growth and development.</a:t>
            </a:r>
          </a:p>
          <a:p>
            <a:endParaRPr lang="en-US" dirty="0" smtClean="0"/>
          </a:p>
          <a:p>
            <a:r>
              <a:rPr lang="en-US" dirty="0" smtClean="0"/>
              <a:t>Many things can affect the way a child follows these growth patterns.</a:t>
            </a:r>
          </a:p>
          <a:p>
            <a:endParaRPr lang="en-US" dirty="0" smtClean="0"/>
          </a:p>
          <a:p>
            <a:r>
              <a:rPr lang="en-US" dirty="0" smtClean="0"/>
              <a:t>Heredity, nutrition, and surroundings all affect the way children grow.</a:t>
            </a:r>
          </a:p>
          <a:p>
            <a:endParaRPr lang="en-US" dirty="0" smtClean="0"/>
          </a:p>
          <a:p>
            <a:r>
              <a:rPr lang="en-US" dirty="0" smtClean="0"/>
              <a:t>Family</a:t>
            </a:r>
            <a:r>
              <a:rPr lang="en-US" baseline="0" dirty="0" smtClean="0"/>
              <a:t> love and attention are important factors.</a:t>
            </a:r>
          </a:p>
          <a:p>
            <a:endParaRPr lang="en-US" baseline="0" dirty="0" smtClean="0"/>
          </a:p>
          <a:p>
            <a:r>
              <a:rPr lang="en-US" baseline="0" dirty="0" smtClean="0"/>
              <a:t>The words normal and average tell what is true of most people or children.</a:t>
            </a:r>
          </a:p>
          <a:p>
            <a:endParaRPr lang="en-US" baseline="0" dirty="0" smtClean="0"/>
          </a:p>
          <a:p>
            <a:r>
              <a:rPr lang="en-US" baseline="0" dirty="0" smtClean="0"/>
              <a:t>However, there will always be some individuals who grow and develop more slowly or more quickly than what is considered normal or average.</a:t>
            </a:r>
          </a:p>
          <a:p>
            <a:endParaRPr lang="en-US" baseline="0" dirty="0" smtClean="0"/>
          </a:p>
          <a:p>
            <a:r>
              <a:rPr lang="en-US" baseline="0" dirty="0" smtClean="0"/>
              <a:t>Each area considers the physical, mental and emotional needs of the child.</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3</a:t>
            </a:fld>
            <a:endParaRPr lang="en-US" dirty="0"/>
          </a:p>
        </p:txBody>
      </p:sp>
    </p:spTree>
    <p:extLst>
      <p:ext uri="{BB962C8B-B14F-4D97-AF65-F5344CB8AC3E}">
        <p14:creationId xmlns:p14="http://schemas.microsoft.com/office/powerpoint/2010/main" val="428821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takes time and effort</a:t>
            </a:r>
            <a:r>
              <a:rPr lang="en-US" baseline="0" dirty="0" smtClean="0"/>
              <a:t> for the child to gain control of his/her body.</a:t>
            </a:r>
          </a:p>
          <a:p>
            <a:endParaRPr lang="en-US" baseline="0" dirty="0" smtClean="0"/>
          </a:p>
          <a:p>
            <a:r>
              <a:rPr lang="en-US" baseline="0" dirty="0" smtClean="0"/>
              <a:t>Have the students take a piece of paper and put it on top of their heads.</a:t>
            </a:r>
          </a:p>
          <a:p>
            <a:endParaRPr lang="en-US" baseline="0" dirty="0" smtClean="0"/>
          </a:p>
          <a:p>
            <a:r>
              <a:rPr lang="en-US" baseline="0" dirty="0" smtClean="0"/>
              <a:t>Now ask them to draw a picture of a cow.</a:t>
            </a:r>
          </a:p>
          <a:p>
            <a:endParaRPr lang="en-US" baseline="0" dirty="0" smtClean="0"/>
          </a:p>
          <a:p>
            <a:r>
              <a:rPr lang="en-US" baseline="0" dirty="0" smtClean="0"/>
              <a:t>Does it really look like a cow?</a:t>
            </a:r>
          </a:p>
          <a:p>
            <a:endParaRPr lang="en-US" baseline="0" dirty="0" smtClean="0"/>
          </a:p>
          <a:p>
            <a:r>
              <a:rPr lang="en-US" baseline="0" dirty="0" smtClean="0"/>
              <a:t>If you practiced this over and over, you could perhaps get quite good at drawing the cow.</a:t>
            </a:r>
          </a:p>
          <a:p>
            <a:endParaRPr lang="en-US" baseline="0" dirty="0" smtClean="0"/>
          </a:p>
          <a:p>
            <a:r>
              <a:rPr lang="en-US" baseline="0" dirty="0" smtClean="0"/>
              <a:t>It takes time and practice for the child to gain control of his/her muscles and do what she/he wants them to do.</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4</a:t>
            </a:fld>
            <a:endParaRPr lang="en-US" dirty="0"/>
          </a:p>
        </p:txBody>
      </p:sp>
    </p:spTree>
    <p:extLst>
      <p:ext uri="{BB962C8B-B14F-4D97-AF65-F5344CB8AC3E}">
        <p14:creationId xmlns:p14="http://schemas.microsoft.com/office/powerpoint/2010/main" val="401997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pre-schooler is very physical.  She/he</a:t>
            </a:r>
            <a:r>
              <a:rPr lang="en-US" baseline="0" dirty="0" smtClean="0"/>
              <a:t> has gained control of his/her body.  </a:t>
            </a:r>
            <a:r>
              <a:rPr lang="en-US" dirty="0" smtClean="0"/>
              <a:t>Now he/she wants to use it.</a:t>
            </a:r>
            <a:r>
              <a:rPr lang="en-US" baseline="0" dirty="0" smtClean="0"/>
              <a:t>  </a:t>
            </a:r>
            <a:r>
              <a:rPr lang="en-US" dirty="0" smtClean="0"/>
              <a:t>She/he wants to become</a:t>
            </a:r>
            <a:r>
              <a:rPr lang="en-US" baseline="0" dirty="0" smtClean="0"/>
              <a:t> strong and skilled.</a:t>
            </a:r>
          </a:p>
          <a:p>
            <a:endParaRPr lang="en-US" baseline="0" dirty="0" smtClean="0"/>
          </a:p>
          <a:p>
            <a:r>
              <a:rPr lang="en-US" baseline="0" dirty="0" smtClean="0"/>
              <a:t>She/he needs to practice running, jumping, climbing, hopping, kicking, throwing, and catching.</a:t>
            </a:r>
          </a:p>
          <a:p>
            <a:endParaRPr lang="en-US" baseline="0" dirty="0" smtClean="0"/>
          </a:p>
          <a:p>
            <a:r>
              <a:rPr lang="en-US" baseline="0" dirty="0" smtClean="0"/>
              <a:t>These are called large motor skills.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5</a:t>
            </a:fld>
            <a:endParaRPr lang="en-US" dirty="0"/>
          </a:p>
        </p:txBody>
      </p:sp>
    </p:spTree>
    <p:extLst>
      <p:ext uri="{BB962C8B-B14F-4D97-AF65-F5344CB8AC3E}">
        <p14:creationId xmlns:p14="http://schemas.microsoft.com/office/powerpoint/2010/main" val="124034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pre-schooler also needs to improve his/her small motor skills – abilities to use hands and fingers well.</a:t>
            </a:r>
          </a:p>
          <a:p>
            <a:endParaRPr lang="en-US" baseline="0" dirty="0" smtClean="0"/>
          </a:p>
          <a:p>
            <a:r>
              <a:rPr lang="en-US" dirty="0" smtClean="0"/>
              <a:t>Dressing</a:t>
            </a:r>
          </a:p>
          <a:p>
            <a:pPr lvl="1"/>
            <a:r>
              <a:rPr lang="en-US" dirty="0" smtClean="0"/>
              <a:t>Let the young child dress themselves.</a:t>
            </a:r>
          </a:p>
          <a:p>
            <a:pPr lvl="1"/>
            <a:r>
              <a:rPr lang="en-US" dirty="0" smtClean="0"/>
              <a:t>Give</a:t>
            </a:r>
            <a:r>
              <a:rPr lang="en-US" baseline="0" dirty="0" smtClean="0"/>
              <a:t> them large zippers and big buttons.</a:t>
            </a:r>
          </a:p>
          <a:p>
            <a:pPr lvl="1"/>
            <a:r>
              <a:rPr lang="en-US" baseline="0" dirty="0" smtClean="0"/>
              <a:t>Belt buckles and snaps are too hard for them to handle, but pullover shirts and pants with elastic waistbands are easily pulled on.</a:t>
            </a:r>
          </a:p>
          <a:p>
            <a:pPr lvl="1"/>
            <a:endParaRPr lang="en-US" baseline="0" dirty="0" smtClean="0"/>
          </a:p>
          <a:p>
            <a:pPr lvl="0"/>
            <a:r>
              <a:rPr lang="en-US" baseline="0" dirty="0" smtClean="0"/>
              <a:t>Drawing and Coloring</a:t>
            </a:r>
          </a:p>
          <a:p>
            <a:pPr lvl="1"/>
            <a:r>
              <a:rPr lang="en-US" baseline="0" dirty="0" smtClean="0"/>
              <a:t>Give the child lots of practice in drawing and coloring with large crayons, fat pencils, water-washable felt-tip pens, colored chalk, fingerprints, washable water-based paints, newsprint, inexpensive drawing paper, rolls of wrapping paper, clipboards, easels and fat brushes.</a:t>
            </a:r>
          </a:p>
          <a:p>
            <a:pPr lvl="1"/>
            <a:r>
              <a:rPr lang="en-US" baseline="0" dirty="0" smtClean="0"/>
              <a:t>As the child becomes skilled with these, include smaller versions.</a:t>
            </a:r>
          </a:p>
          <a:p>
            <a:pPr lvl="1"/>
            <a:r>
              <a:rPr lang="en-US" baseline="0" dirty="0" smtClean="0"/>
              <a:t>They are developing the hand and finger muscles needed later when it is time to learn to write.</a:t>
            </a:r>
          </a:p>
          <a:p>
            <a:pPr lvl="1"/>
            <a:endParaRPr lang="en-US" baseline="0" dirty="0" smtClean="0"/>
          </a:p>
          <a:p>
            <a:pPr lvl="0"/>
            <a:r>
              <a:rPr lang="en-US" dirty="0" smtClean="0"/>
              <a:t>Toys</a:t>
            </a:r>
          </a:p>
          <a:p>
            <a:pPr lvl="1"/>
            <a:r>
              <a:rPr lang="en-US" dirty="0" smtClean="0"/>
              <a:t>The</a:t>
            </a:r>
            <a:r>
              <a:rPr lang="en-US" baseline="0" dirty="0" smtClean="0"/>
              <a:t> young child needs practice using smaller toys than the toddler could handle.</a:t>
            </a:r>
          </a:p>
          <a:p>
            <a:pPr lvl="1"/>
            <a:r>
              <a:rPr lang="en-US" baseline="0" dirty="0" smtClean="0"/>
              <a:t>Puzzles, small blocks, lacing toys, and small cars are good choices.</a:t>
            </a:r>
            <a:endParaRPr lang="en-US" dirty="0" smtClean="0"/>
          </a:p>
        </p:txBody>
      </p:sp>
      <p:sp>
        <p:nvSpPr>
          <p:cNvPr id="4" name="Slide Number Placeholder 3"/>
          <p:cNvSpPr>
            <a:spLocks noGrp="1"/>
          </p:cNvSpPr>
          <p:nvPr>
            <p:ph type="sldNum" sz="quarter" idx="10"/>
          </p:nvPr>
        </p:nvSpPr>
        <p:spPr/>
        <p:txBody>
          <a:bodyPr/>
          <a:lstStyle/>
          <a:p>
            <a:fld id="{F8B302D2-F098-4AD8-A3A4-2B9092841E4A}" type="slidenum">
              <a:rPr lang="en-US" smtClean="0"/>
              <a:pPr/>
              <a:t>6</a:t>
            </a:fld>
            <a:endParaRPr lang="en-US" dirty="0"/>
          </a:p>
        </p:txBody>
      </p:sp>
    </p:spTree>
    <p:extLst>
      <p:ext uri="{BB962C8B-B14F-4D97-AF65-F5344CB8AC3E}">
        <p14:creationId xmlns:p14="http://schemas.microsoft.com/office/powerpoint/2010/main" val="180405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preschooler uses language very well.  He makes some mistakes in grammar and does not pronounce every word correctly; however, he knows a large number of words.  You can encourage language development by encouraging him to talk and express his ideas.  Listen to what he says</a:t>
            </a:r>
            <a:r>
              <a:rPr lang="en-US" baseline="0" dirty="0" smtClean="0"/>
              <a:t> and then respond with new words that he does not know yet.</a:t>
            </a:r>
          </a:p>
          <a:p>
            <a:endParaRPr lang="en-US" baseline="0" dirty="0" smtClean="0"/>
          </a:p>
          <a:p>
            <a:r>
              <a:rPr lang="en-US" baseline="0" dirty="0" smtClean="0"/>
              <a:t>Pronouns are very difficult for the young child.  Words like I, me, you, him, and she are confusing.</a:t>
            </a:r>
          </a:p>
          <a:p>
            <a:endParaRPr lang="en-US" baseline="0" dirty="0" smtClean="0"/>
          </a:p>
          <a:p>
            <a:r>
              <a:rPr lang="en-US" baseline="0" dirty="0" smtClean="0"/>
              <a:t>The young child may use incorrect grammar.  Do not tell her she is wrong.  Simply repeat the sentence back correctly to her so that she understands the correct usage of the words.</a:t>
            </a:r>
          </a:p>
          <a:p>
            <a:endParaRPr lang="en-US" baseline="0" dirty="0" smtClean="0"/>
          </a:p>
          <a:p>
            <a:r>
              <a:rPr lang="en-US" baseline="0" dirty="0" smtClean="0"/>
              <a:t>Why becomes the preschooler’s favorite word.  Every sentence you utter is questioned with a “Why?” by the child.  Try to help him keep his curiosity by giving brief explanations.  Turn the question back to him: “Why do you think?”, or if you do not know the answer, you could both look for the answer in a book.</a:t>
            </a:r>
          </a:p>
          <a:p>
            <a:endParaRPr lang="en-US" baseline="0" dirty="0" smtClean="0"/>
          </a:p>
          <a:p>
            <a:r>
              <a:rPr lang="en-US" baseline="0" dirty="0" smtClean="0"/>
              <a:t>Books are very important to the preschooler.  Have lots of picture books around for the child to look at by himself, or for you to look at together.  Talking about the pictures helps him to get ready for reading.</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7</a:t>
            </a:fld>
            <a:endParaRPr lang="en-US" dirty="0"/>
          </a:p>
        </p:txBody>
      </p:sp>
    </p:spTree>
    <p:extLst>
      <p:ext uri="{BB962C8B-B14F-4D97-AF65-F5344CB8AC3E}">
        <p14:creationId xmlns:p14="http://schemas.microsoft.com/office/powerpoint/2010/main" val="389795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Touching</a:t>
            </a:r>
            <a:r>
              <a:rPr lang="en-US" baseline="0" dirty="0" smtClean="0"/>
              <a:t> is a natural, easy way to show children they are loved and needed.  Touching, as communication between parents and children, is more than hugging and kissing.  It can be a pat on the shoulder or a gentle poke in the ribs.  We never outgrow our need to be touched.</a:t>
            </a:r>
          </a:p>
          <a:p>
            <a:endParaRPr lang="en-US" baseline="0" dirty="0" smtClean="0"/>
          </a:p>
          <a:p>
            <a:r>
              <a:rPr lang="en-US" baseline="0" dirty="0" smtClean="0"/>
              <a:t>Children need love in order to grow into healthy, self-confident adults.  The love parents and other family members give should be unconditional.  That means loving them all the time, nom matter what they may say, do, or look like.  It also means separating what they do from who they are.  You can be angry at a child's behavior without making the child feel unloved.  Say, “I am angry that you threw the flour all over the floor” instead of “You are a bad boy”.  Of all the child’s needs, physical, mental and emotional, love may be the most important of all.</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8</a:t>
            </a:fld>
            <a:endParaRPr lang="en-US" dirty="0"/>
          </a:p>
        </p:txBody>
      </p:sp>
    </p:spTree>
    <p:extLst>
      <p:ext uri="{BB962C8B-B14F-4D97-AF65-F5344CB8AC3E}">
        <p14:creationId xmlns:p14="http://schemas.microsoft.com/office/powerpoint/2010/main" val="287421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Physical - Any injury or wound that is inflicted on the child with intention</a:t>
            </a:r>
          </a:p>
          <a:p>
            <a:endParaRPr lang="en-US" dirty="0" smtClean="0"/>
          </a:p>
          <a:p>
            <a:r>
              <a:rPr lang="en-US" dirty="0" smtClean="0"/>
              <a:t>Sexual - It is defined as any act of sex between a child and an adult.</a:t>
            </a:r>
          </a:p>
          <a:p>
            <a:endParaRPr lang="en-US" dirty="0" smtClean="0"/>
          </a:p>
          <a:p>
            <a:r>
              <a:rPr lang="en-US" dirty="0" smtClean="0"/>
              <a:t>Psychological - Any attitude, talk or expression that is demeaning and degrading for your child falls in this category. If your child has been screamed at, called names or called inferior to other children, he is a victim of emotional abuse. Any kind of emotional abuse has a long-lasting effect on the all round development of your child.</a:t>
            </a:r>
          </a:p>
          <a:p>
            <a:endParaRPr lang="en-US" dirty="0" smtClean="0"/>
          </a:p>
          <a:p>
            <a:r>
              <a:rPr lang="en-US" dirty="0" smtClean="0"/>
              <a:t>Neglect - If the basic needs and requirements of a child are not being fulfilled, he is a victim of neglect. If a child does not get proper affection, care, food, clothing, medicine or supervision, he can be called a neglected child.</a:t>
            </a:r>
            <a:endParaRPr lang="en-US" dirty="0"/>
          </a:p>
        </p:txBody>
      </p:sp>
      <p:sp>
        <p:nvSpPr>
          <p:cNvPr id="4" name="Slide Number Placeholder 3"/>
          <p:cNvSpPr>
            <a:spLocks noGrp="1"/>
          </p:cNvSpPr>
          <p:nvPr>
            <p:ph type="sldNum" sz="quarter" idx="10"/>
          </p:nvPr>
        </p:nvSpPr>
        <p:spPr/>
        <p:txBody>
          <a:bodyPr/>
          <a:lstStyle/>
          <a:p>
            <a:fld id="{F8B302D2-F098-4AD8-A3A4-2B9092841E4A}" type="slidenum">
              <a:rPr lang="en-US" smtClean="0"/>
              <a:pPr/>
              <a:t>9</a:t>
            </a:fld>
            <a:endParaRPr lang="en-US" dirty="0"/>
          </a:p>
        </p:txBody>
      </p:sp>
    </p:spTree>
    <p:extLst>
      <p:ext uri="{BB962C8B-B14F-4D97-AF65-F5344CB8AC3E}">
        <p14:creationId xmlns:p14="http://schemas.microsoft.com/office/powerpoint/2010/main" val="128041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EBA3F169-8C65-4154-89E5-D78FA86535AB}" type="datetimeFigureOut">
              <a:rPr lang="en-US" smtClean="0"/>
              <a:pPr/>
              <a:t>2/8/2016</a:t>
            </a:fld>
            <a:endParaRPr lang="en-US" dirty="0"/>
          </a:p>
        </p:txBody>
      </p:sp>
      <p:sp>
        <p:nvSpPr>
          <p:cNvPr id="9" name="Rectangle 14"/>
          <p:cNvSpPr>
            <a:spLocks noGrp="1"/>
          </p:cNvSpPr>
          <p:nvPr>
            <p:ph type="sldNum" sz="quarter" idx="11"/>
          </p:nvPr>
        </p:nvSpPr>
        <p:spPr/>
        <p:txBody>
          <a:bodyPr/>
          <a:lstStyle>
            <a:lvl1pPr>
              <a:defRPr lang="en-US" smtClean="0"/>
            </a:lvl1pPr>
          </a:lstStyle>
          <a:p>
            <a:fld id="{1EB54B8A-FDC4-4B05-92AA-CF1DDAEB4A82}" type="slidenum">
              <a:rPr lang="en-US" smtClean="0"/>
              <a:pPr/>
              <a:t>‹#›</a:t>
            </a:fld>
            <a:endParaRPr lang="en-US" dirty="0"/>
          </a:p>
        </p:txBody>
      </p:sp>
      <p:sp>
        <p:nvSpPr>
          <p:cNvPr id="25" name="Rectangle 27"/>
          <p:cNvSpPr>
            <a:spLocks noGrp="1"/>
          </p:cNvSpPr>
          <p:nvPr>
            <p:ph type="ftr" sz="quarter" idx="12"/>
          </p:nvPr>
        </p:nvSpPr>
        <p:spPr/>
        <p:txBody>
          <a:bodyPr/>
          <a:lstStyle>
            <a:lvl1pPr>
              <a:defRPr lang="en-US" smtClean="0"/>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B54B8A-FDC4-4B05-92AA-CF1DDAEB4A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B54B8A-FDC4-4B05-92AA-CF1DDAEB4A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EB54B8A-FDC4-4B05-92AA-CF1DDAEB4A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fld id="{EBA3F169-8C65-4154-89E5-D78FA86535AB}" type="datetimeFigureOut">
              <a:rPr lang="en-US" smtClean="0"/>
              <a:pPr/>
              <a:t>2/8/2016</a:t>
            </a:fld>
            <a:endParaRPr lang="en-US" dirty="0"/>
          </a:p>
        </p:txBody>
      </p:sp>
      <p:sp>
        <p:nvSpPr>
          <p:cNvPr id="5" name="Rectangle 5"/>
          <p:cNvSpPr>
            <a:spLocks noGrp="1"/>
          </p:cNvSpPr>
          <p:nvPr>
            <p:ph type="ftr" sz="quarter" idx="11"/>
          </p:nvPr>
        </p:nvSpPr>
        <p:spPr>
          <a:xfrm>
            <a:off x="3124200" y="5958840"/>
            <a:ext cx="2895600" cy="365760"/>
          </a:xfrm>
        </p:spPr>
        <p:txBody>
          <a:bodyPr/>
          <a:lstStyle/>
          <a:p>
            <a:endParaRPr lang="en-US" dirty="0"/>
          </a:p>
        </p:txBody>
      </p:sp>
      <p:sp>
        <p:nvSpPr>
          <p:cNvPr id="6" name="Rectangle 6"/>
          <p:cNvSpPr>
            <a:spLocks noGrp="1"/>
          </p:cNvSpPr>
          <p:nvPr>
            <p:ph type="sldNum" sz="quarter" idx="12"/>
          </p:nvPr>
        </p:nvSpPr>
        <p:spPr>
          <a:xfrm>
            <a:off x="6248400" y="5958840"/>
            <a:ext cx="2133600" cy="365760"/>
          </a:xfrm>
        </p:spPr>
        <p:txBody>
          <a:bodyPr/>
          <a:lstStyle/>
          <a:p>
            <a:fld id="{1EB54B8A-FDC4-4B05-92AA-CF1DDAEB4A8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1EB54B8A-FDC4-4B05-92AA-CF1DDAEB4A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a:xfrm>
            <a:off x="6553200" y="6214404"/>
            <a:ext cx="2133600" cy="365760"/>
          </a:xfrm>
        </p:spPr>
        <p:txBody>
          <a:bodyPr/>
          <a:lstStyle/>
          <a:p>
            <a:fld id="{1EB54B8A-FDC4-4B05-92AA-CF1DDAEB4A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4" name="Rectangle 4"/>
          <p:cNvSpPr>
            <a:spLocks noGrp="1"/>
          </p:cNvSpPr>
          <p:nvPr>
            <p:ph type="ftr" sz="quarter" idx="11"/>
          </p:nvPr>
        </p:nvSpPr>
        <p:spPr/>
        <p:txBody>
          <a:bodyPr/>
          <a:lstStyle/>
          <a:p>
            <a:endParaRPr lang="en-US" dirty="0"/>
          </a:p>
        </p:txBody>
      </p:sp>
      <p:sp>
        <p:nvSpPr>
          <p:cNvPr id="5" name="Rectangle 5"/>
          <p:cNvSpPr>
            <a:spLocks noGrp="1"/>
          </p:cNvSpPr>
          <p:nvPr>
            <p:ph type="sldNum" sz="quarter" idx="12"/>
          </p:nvPr>
        </p:nvSpPr>
        <p:spPr/>
        <p:txBody>
          <a:bodyPr/>
          <a:lstStyle/>
          <a:p>
            <a:fld id="{1EB54B8A-FDC4-4B05-92AA-CF1DDAEB4A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3" name="Rectangle 3"/>
          <p:cNvSpPr>
            <a:spLocks noGrp="1"/>
          </p:cNvSpPr>
          <p:nvPr>
            <p:ph type="ftr" sz="quarter" idx="11"/>
          </p:nvPr>
        </p:nvSpPr>
        <p:spPr/>
        <p:txBody>
          <a:bodyPr/>
          <a:lstStyle/>
          <a:p>
            <a:endParaRPr lang="en-US" dirty="0"/>
          </a:p>
        </p:txBody>
      </p:sp>
      <p:sp>
        <p:nvSpPr>
          <p:cNvPr id="4" name="Rectangle 4"/>
          <p:cNvSpPr>
            <a:spLocks noGrp="1"/>
          </p:cNvSpPr>
          <p:nvPr>
            <p:ph type="sldNum" sz="quarter" idx="12"/>
          </p:nvPr>
        </p:nvSpPr>
        <p:spPr/>
        <p:txBody>
          <a:bodyPr/>
          <a:lstStyle/>
          <a:p>
            <a:fld id="{1EB54B8A-FDC4-4B05-92AA-CF1DDAEB4A8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a:xfrm>
            <a:off x="6553200" y="6214404"/>
            <a:ext cx="2133600" cy="365760"/>
          </a:xfrm>
        </p:spPr>
        <p:txBody>
          <a:bodyPr/>
          <a:lstStyle/>
          <a:p>
            <a:fld id="{1EB54B8A-FDC4-4B05-92AA-CF1DDAEB4A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dirty="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EBA3F169-8C65-4154-89E5-D78FA86535AB}" type="datetimeFigureOut">
              <a:rPr lang="en-US" smtClean="0"/>
              <a:pPr/>
              <a:t>2/8/2016</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1EB54B8A-FDC4-4B05-92AA-CF1DDAEB4A8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EBA3F169-8C65-4154-89E5-D78FA86535AB}" type="datetimeFigureOut">
              <a:rPr lang="en-US" smtClean="0"/>
              <a:pPr/>
              <a:t>2/8/2016</a:t>
            </a:fld>
            <a:endParaRPr lang="en-US" dirty="0"/>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dirty="0"/>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1EB54B8A-FDC4-4B05-92AA-CF1DDAEB4A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09600"/>
            <a:ext cx="7772400" cy="3108960"/>
          </a:xfrm>
        </p:spPr>
        <p:txBody>
          <a:bodyPr/>
          <a:lstStyle/>
          <a:p>
            <a:r>
              <a:rPr lang="en-US" dirty="0" smtClean="0"/>
              <a:t>Needs and</a:t>
            </a:r>
            <a:br>
              <a:rPr lang="en-US" dirty="0" smtClean="0"/>
            </a:br>
            <a:r>
              <a:rPr lang="en-US" dirty="0" smtClean="0"/>
              <a:t>Guidance</a:t>
            </a:r>
            <a:r>
              <a:rPr lang="en-US" dirty="0"/>
              <a:t> </a:t>
            </a:r>
            <a:r>
              <a:rPr lang="en-US" dirty="0" smtClean="0"/>
              <a:t/>
            </a:r>
            <a:br>
              <a:rPr lang="en-US" dirty="0" smtClean="0"/>
            </a:br>
            <a:r>
              <a:rPr lang="en-US" dirty="0" smtClean="0"/>
              <a:t>of </a:t>
            </a:r>
            <a:r>
              <a:rPr lang="en-US" dirty="0"/>
              <a:t>Children</a:t>
            </a:r>
          </a:p>
        </p:txBody>
      </p:sp>
      <p:pic>
        <p:nvPicPr>
          <p:cNvPr id="14339" name="Picture 3"/>
          <p:cNvPicPr>
            <a:picLocks noChangeAspect="1" noChangeArrowheads="1"/>
          </p:cNvPicPr>
          <p:nvPr/>
        </p:nvPicPr>
        <p:blipFill>
          <a:blip r:embed="rId3" cstate="print"/>
          <a:srcRect/>
          <a:stretch>
            <a:fillRect/>
          </a:stretch>
        </p:blipFill>
        <p:spPr bwMode="auto">
          <a:xfrm>
            <a:off x="2590800" y="3657600"/>
            <a:ext cx="4038600" cy="2722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Child Abuse</a:t>
            </a:r>
            <a:endParaRPr lang="en-US" dirty="0"/>
          </a:p>
        </p:txBody>
      </p:sp>
      <p:sp>
        <p:nvSpPr>
          <p:cNvPr id="3" name="Content Placeholder 2"/>
          <p:cNvSpPr>
            <a:spLocks noGrp="1"/>
          </p:cNvSpPr>
          <p:nvPr>
            <p:ph idx="1"/>
          </p:nvPr>
        </p:nvSpPr>
        <p:spPr/>
        <p:txBody>
          <a:bodyPr>
            <a:normAutofit/>
          </a:bodyPr>
          <a:lstStyle/>
          <a:p>
            <a:r>
              <a:rPr lang="en-US" sz="3200" dirty="0" smtClean="0"/>
              <a:t>Unexplained bruises, welts, burns, fractures that repeatedly occur.</a:t>
            </a:r>
          </a:p>
          <a:p>
            <a:r>
              <a:rPr lang="en-US" sz="3200" dirty="0" smtClean="0"/>
              <a:t>Hostile and aggressive, withdrawn, poor self-image.</a:t>
            </a:r>
          </a:p>
          <a:p>
            <a:r>
              <a:rPr lang="en-US" sz="3200" dirty="0" smtClean="0"/>
              <a:t>Begging or steeling food, constant fatigue, failing to attend school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a:bodyPr>
          <a:lstStyle/>
          <a:p>
            <a:r>
              <a:rPr lang="en-US" dirty="0" smtClean="0"/>
              <a:t>Prevention of Child Abuse</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r>
              <a:rPr lang="en-US" sz="3200" dirty="0" smtClean="0"/>
              <a:t>Strengthen the family through:</a:t>
            </a:r>
          </a:p>
          <a:p>
            <a:pPr lvl="1"/>
            <a:r>
              <a:rPr lang="en-US" sz="3200" dirty="0" smtClean="0"/>
              <a:t>Communication skills</a:t>
            </a:r>
          </a:p>
          <a:p>
            <a:pPr lvl="1"/>
            <a:r>
              <a:rPr lang="en-US" sz="3200" dirty="0" smtClean="0"/>
              <a:t>Decision making skills</a:t>
            </a:r>
          </a:p>
          <a:p>
            <a:pPr lvl="1"/>
            <a:r>
              <a:rPr lang="en-US" sz="3200" dirty="0" smtClean="0"/>
              <a:t>Conflict resolution skills</a:t>
            </a:r>
          </a:p>
          <a:p>
            <a:r>
              <a:rPr lang="en-US" sz="3200" dirty="0" smtClean="0"/>
              <a:t>Encourage family members to develop:</a:t>
            </a:r>
          </a:p>
          <a:p>
            <a:pPr lvl="1"/>
            <a:r>
              <a:rPr lang="en-US" sz="3200" dirty="0" smtClean="0"/>
              <a:t>Develop self-esteem</a:t>
            </a:r>
          </a:p>
          <a:p>
            <a:pPr lvl="1"/>
            <a:r>
              <a:rPr lang="en-US" sz="3200" dirty="0" smtClean="0"/>
              <a:t>Self-acceptance</a:t>
            </a:r>
          </a:p>
          <a:p>
            <a:pPr lvl="1"/>
            <a:r>
              <a:rPr lang="en-US" sz="3200" dirty="0" smtClean="0"/>
              <a:t>Self-control</a:t>
            </a:r>
          </a:p>
          <a:p>
            <a:r>
              <a:rPr lang="en-US" sz="3200" dirty="0" smtClean="0"/>
              <a:t>Professional family counselor</a:t>
            </a:r>
          </a:p>
          <a:p>
            <a:pPr lvl="1"/>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Care Quiz</a:t>
            </a:r>
            <a:endParaRPr lang="en-US" dirty="0"/>
          </a:p>
        </p:txBody>
      </p:sp>
      <p:sp>
        <p:nvSpPr>
          <p:cNvPr id="3" name="Content Placeholder 2"/>
          <p:cNvSpPr>
            <a:spLocks noGrp="1"/>
          </p:cNvSpPr>
          <p:nvPr>
            <p:ph idx="1"/>
          </p:nvPr>
        </p:nvSpPr>
        <p:spPr/>
        <p:txBody>
          <a:bodyPr>
            <a:normAutofit/>
          </a:bodyPr>
          <a:lstStyle/>
          <a:p>
            <a:r>
              <a:rPr lang="en-US" sz="3200" dirty="0" smtClean="0"/>
              <a:t>Take the Child Care Quiz to see what you know!</a:t>
            </a:r>
            <a:endParaRPr lang="en-US" sz="3200" dirty="0"/>
          </a:p>
        </p:txBody>
      </p:sp>
      <p:pic>
        <p:nvPicPr>
          <p:cNvPr id="8194" name="Picture 2"/>
          <p:cNvPicPr>
            <a:picLocks noChangeAspect="1" noChangeArrowheads="1"/>
          </p:cNvPicPr>
          <p:nvPr/>
        </p:nvPicPr>
        <p:blipFill>
          <a:blip r:embed="rId3" cstate="print"/>
          <a:srcRect/>
          <a:stretch>
            <a:fillRect/>
          </a:stretch>
        </p:blipFill>
        <p:spPr bwMode="auto">
          <a:xfrm>
            <a:off x="3505200" y="2743200"/>
            <a:ext cx="23241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sp>
        <p:nvSpPr>
          <p:cNvPr id="3" name="Content Placeholder 2"/>
          <p:cNvSpPr>
            <a:spLocks noGrp="1"/>
          </p:cNvSpPr>
          <p:nvPr>
            <p:ph idx="1"/>
          </p:nvPr>
        </p:nvSpPr>
        <p:spPr>
          <a:xfrm>
            <a:off x="457200" y="1600200"/>
            <a:ext cx="8305800" cy="4525963"/>
          </a:xfrm>
        </p:spPr>
        <p:txBody>
          <a:bodyPr/>
          <a:lstStyle/>
          <a:p>
            <a:r>
              <a:rPr lang="en-US" sz="3200" dirty="0" smtClean="0"/>
              <a:t>What are some of the methods of discipline used in our school?</a:t>
            </a:r>
          </a:p>
          <a:p>
            <a:r>
              <a:rPr lang="en-US" sz="3200" dirty="0" smtClean="0"/>
              <a:t>Are the rules effective?</a:t>
            </a:r>
          </a:p>
          <a:p>
            <a:r>
              <a:rPr lang="en-US" sz="3200" dirty="0" smtClean="0"/>
              <a:t>Do the students know what is expected of them?</a:t>
            </a:r>
          </a:p>
          <a:p>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4953000" y="3657600"/>
            <a:ext cx="3328161" cy="2887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the Child</a:t>
            </a:r>
            <a:endParaRPr lang="en-US" dirty="0"/>
          </a:p>
        </p:txBody>
      </p:sp>
      <p:sp>
        <p:nvSpPr>
          <p:cNvPr id="3" name="Content Placeholder 2"/>
          <p:cNvSpPr>
            <a:spLocks noGrp="1"/>
          </p:cNvSpPr>
          <p:nvPr>
            <p:ph idx="1"/>
          </p:nvPr>
        </p:nvSpPr>
        <p:spPr/>
        <p:txBody>
          <a:bodyPr>
            <a:normAutofit/>
          </a:bodyPr>
          <a:lstStyle/>
          <a:p>
            <a:r>
              <a:rPr lang="en-US" sz="3200" dirty="0" smtClean="0"/>
              <a:t>Mental and emotional needs</a:t>
            </a:r>
          </a:p>
          <a:p>
            <a:r>
              <a:rPr lang="en-US" sz="3200" dirty="0" smtClean="0"/>
              <a:t>Teaching and limiting</a:t>
            </a:r>
          </a:p>
          <a:p>
            <a:r>
              <a:rPr lang="en-US" sz="3200" dirty="0" smtClean="0"/>
              <a:t>More than rules of behavior</a:t>
            </a:r>
          </a:p>
          <a:p>
            <a:r>
              <a:rPr lang="en-US" sz="3200" dirty="0" smtClean="0"/>
              <a:t>Live what you want to teach</a:t>
            </a:r>
            <a:endParaRPr lang="en-US" sz="3200" dirty="0"/>
          </a:p>
        </p:txBody>
      </p:sp>
      <p:pic>
        <p:nvPicPr>
          <p:cNvPr id="12290" name="Picture 2"/>
          <p:cNvPicPr>
            <a:picLocks noChangeAspect="1" noChangeArrowheads="1"/>
          </p:cNvPicPr>
          <p:nvPr/>
        </p:nvPicPr>
        <p:blipFill>
          <a:blip r:embed="rId3" cstate="print"/>
          <a:srcRect/>
          <a:stretch>
            <a:fillRect/>
          </a:stretch>
        </p:blipFill>
        <p:spPr bwMode="auto">
          <a:xfrm>
            <a:off x="3200400" y="3886200"/>
            <a:ext cx="2438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Statements</a:t>
            </a:r>
            <a:endParaRPr lang="en-US" dirty="0"/>
          </a:p>
        </p:txBody>
      </p:sp>
      <p:sp>
        <p:nvSpPr>
          <p:cNvPr id="3" name="Content Placeholder 2"/>
          <p:cNvSpPr>
            <a:spLocks noGrp="1"/>
          </p:cNvSpPr>
          <p:nvPr>
            <p:ph idx="1"/>
          </p:nvPr>
        </p:nvSpPr>
        <p:spPr/>
        <p:txBody>
          <a:bodyPr>
            <a:normAutofit/>
          </a:bodyPr>
          <a:lstStyle/>
          <a:p>
            <a:r>
              <a:rPr lang="en-US" sz="3200" dirty="0" smtClean="0"/>
              <a:t>Aren’t you going to drink your milk?</a:t>
            </a:r>
          </a:p>
          <a:p>
            <a:r>
              <a:rPr lang="en-US" sz="3200" dirty="0" smtClean="0"/>
              <a:t>Don’t go out in the street.</a:t>
            </a:r>
          </a:p>
          <a:p>
            <a:r>
              <a:rPr lang="en-US" sz="3200" dirty="0" smtClean="0"/>
              <a:t>Get your blocks out of the way!</a:t>
            </a:r>
          </a:p>
          <a:p>
            <a:r>
              <a:rPr lang="en-US" sz="3200" dirty="0" smtClean="0"/>
              <a:t>Don’t get paint on the table.</a:t>
            </a:r>
          </a:p>
          <a:p>
            <a:r>
              <a:rPr lang="en-US" sz="3200" dirty="0" smtClean="0"/>
              <a:t>That doesn’t look much like a dog.</a:t>
            </a:r>
          </a:p>
          <a:p>
            <a:r>
              <a:rPr lang="en-US" sz="3200" dirty="0" smtClean="0"/>
              <a:t>You’re going to spill that water!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Guidelines</a:t>
            </a:r>
            <a:endParaRPr lang="en-US" dirty="0"/>
          </a:p>
        </p:txBody>
      </p:sp>
      <p:sp>
        <p:nvSpPr>
          <p:cNvPr id="3" name="Content Placeholder 2"/>
          <p:cNvSpPr>
            <a:spLocks noGrp="1"/>
          </p:cNvSpPr>
          <p:nvPr>
            <p:ph idx="1"/>
          </p:nvPr>
        </p:nvSpPr>
        <p:spPr>
          <a:xfrm>
            <a:off x="457200" y="1600200"/>
            <a:ext cx="6019800" cy="4525963"/>
          </a:xfrm>
        </p:spPr>
        <p:txBody>
          <a:bodyPr>
            <a:normAutofit/>
          </a:bodyPr>
          <a:lstStyle/>
          <a:p>
            <a:r>
              <a:rPr lang="en-US" sz="3200" dirty="0" smtClean="0"/>
              <a:t>Give reasons and explanations for rules.</a:t>
            </a:r>
          </a:p>
          <a:p>
            <a:r>
              <a:rPr lang="en-US" sz="3200" dirty="0" smtClean="0"/>
              <a:t>State guidelines positively.</a:t>
            </a:r>
          </a:p>
          <a:p>
            <a:r>
              <a:rPr lang="en-US" sz="3200" dirty="0" smtClean="0"/>
              <a:t>Allow children time to follow instructions.</a:t>
            </a:r>
          </a:p>
          <a:p>
            <a:r>
              <a:rPr lang="en-US" sz="3200" dirty="0" smtClean="0"/>
              <a:t>Spend time with the child.</a:t>
            </a:r>
          </a:p>
          <a:p>
            <a:r>
              <a:rPr lang="en-US" sz="3200" dirty="0" smtClean="0"/>
              <a:t>Ignore poor behavior when possible.</a:t>
            </a:r>
            <a:endParaRPr lang="en-US" sz="3200" dirty="0"/>
          </a:p>
        </p:txBody>
      </p:sp>
      <p:pic>
        <p:nvPicPr>
          <p:cNvPr id="10243" name="Picture 3"/>
          <p:cNvPicPr>
            <a:picLocks noChangeAspect="1" noChangeArrowheads="1"/>
          </p:cNvPicPr>
          <p:nvPr/>
        </p:nvPicPr>
        <p:blipFill>
          <a:blip r:embed="rId3" cstate="print"/>
          <a:srcRect/>
          <a:stretch>
            <a:fillRect/>
          </a:stretch>
        </p:blipFill>
        <p:spPr bwMode="auto">
          <a:xfrm>
            <a:off x="6400800" y="1981200"/>
            <a:ext cx="21844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Guidelines</a:t>
            </a:r>
            <a:endParaRPr lang="en-US" dirty="0"/>
          </a:p>
        </p:txBody>
      </p:sp>
      <p:sp>
        <p:nvSpPr>
          <p:cNvPr id="3" name="Content Placeholder 2"/>
          <p:cNvSpPr>
            <a:spLocks noGrp="1"/>
          </p:cNvSpPr>
          <p:nvPr>
            <p:ph idx="1"/>
          </p:nvPr>
        </p:nvSpPr>
        <p:spPr>
          <a:xfrm>
            <a:off x="457200" y="1600200"/>
            <a:ext cx="5029200" cy="4525963"/>
          </a:xfrm>
        </p:spPr>
        <p:txBody>
          <a:bodyPr>
            <a:normAutofit/>
          </a:bodyPr>
          <a:lstStyle/>
          <a:p>
            <a:r>
              <a:rPr lang="en-US" sz="3200" dirty="0" smtClean="0"/>
              <a:t>Follow through.</a:t>
            </a:r>
          </a:p>
          <a:p>
            <a:r>
              <a:rPr lang="en-US" sz="3200" dirty="0" smtClean="0"/>
              <a:t>Redirect activity.</a:t>
            </a:r>
          </a:p>
          <a:p>
            <a:r>
              <a:rPr lang="en-US" sz="3200" dirty="0" smtClean="0"/>
              <a:t>Speak directly to the child.</a:t>
            </a:r>
          </a:p>
          <a:p>
            <a:r>
              <a:rPr lang="en-US" sz="3200" dirty="0" smtClean="0"/>
              <a:t>Do not compare children with each other.</a:t>
            </a:r>
          </a:p>
          <a:p>
            <a:r>
              <a:rPr lang="en-US" sz="3200" dirty="0" smtClean="0"/>
              <a:t>Be honest with the child.</a:t>
            </a:r>
            <a:endParaRPr lang="en-US" sz="3200" dirty="0"/>
          </a:p>
        </p:txBody>
      </p:sp>
      <p:pic>
        <p:nvPicPr>
          <p:cNvPr id="11267" name="Picture 3"/>
          <p:cNvPicPr>
            <a:picLocks noChangeAspect="1" noChangeArrowheads="1"/>
          </p:cNvPicPr>
          <p:nvPr/>
        </p:nvPicPr>
        <p:blipFill>
          <a:blip r:embed="rId3" cstate="print"/>
          <a:srcRect/>
          <a:stretch>
            <a:fillRect/>
          </a:stretch>
        </p:blipFill>
        <p:spPr bwMode="auto">
          <a:xfrm>
            <a:off x="5486400" y="1600200"/>
            <a:ext cx="3073656" cy="470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3200" dirty="0" smtClean="0"/>
              <a:t>Be aware of the physical, metal and emotional needs of the children you are caring for.</a:t>
            </a:r>
          </a:p>
          <a:p>
            <a:r>
              <a:rPr lang="en-US" sz="3200" dirty="0" smtClean="0"/>
              <a:t>Guidance is necessary if you wish to have things run smoothly and accomplish the tasks you would like to accomplish.</a:t>
            </a:r>
          </a:p>
          <a:p>
            <a:r>
              <a:rPr lang="en-US" sz="3200" dirty="0" smtClean="0"/>
              <a:t>Guidance must be done with love.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3" cstate="print"/>
          <a:srcRect/>
          <a:stretch>
            <a:fillRect/>
          </a:stretch>
        </p:blipFill>
        <p:spPr bwMode="auto">
          <a:xfrm>
            <a:off x="762000" y="533400"/>
            <a:ext cx="1600200" cy="2310319"/>
          </a:xfrm>
          <a:prstGeom prst="rect">
            <a:avLst/>
          </a:prstGeom>
          <a:noFill/>
          <a:ln w="9525">
            <a:noFill/>
            <a:miter lim="800000"/>
            <a:headEnd/>
            <a:tailEnd/>
          </a:ln>
        </p:spPr>
      </p:pic>
      <p:pic>
        <p:nvPicPr>
          <p:cNvPr id="1038" name="Picture 14"/>
          <p:cNvPicPr>
            <a:picLocks noChangeAspect="1" noChangeArrowheads="1"/>
          </p:cNvPicPr>
          <p:nvPr/>
        </p:nvPicPr>
        <p:blipFill>
          <a:blip r:embed="rId4" cstate="print"/>
          <a:srcRect/>
          <a:stretch>
            <a:fillRect/>
          </a:stretch>
        </p:blipFill>
        <p:spPr bwMode="auto">
          <a:xfrm>
            <a:off x="1143000" y="2971800"/>
            <a:ext cx="1948584" cy="1932045"/>
          </a:xfrm>
          <a:prstGeom prst="rect">
            <a:avLst/>
          </a:prstGeom>
          <a:noFill/>
          <a:ln w="9525">
            <a:noFill/>
            <a:miter lim="800000"/>
            <a:headEnd/>
            <a:tailEnd/>
          </a:ln>
        </p:spPr>
      </p:pic>
      <p:pic>
        <p:nvPicPr>
          <p:cNvPr id="1039" name="Picture 15"/>
          <p:cNvPicPr>
            <a:picLocks noChangeAspect="1" noChangeArrowheads="1"/>
          </p:cNvPicPr>
          <p:nvPr/>
        </p:nvPicPr>
        <p:blipFill>
          <a:blip r:embed="rId5" cstate="print"/>
          <a:srcRect/>
          <a:stretch>
            <a:fillRect/>
          </a:stretch>
        </p:blipFill>
        <p:spPr bwMode="auto">
          <a:xfrm>
            <a:off x="2743200" y="990600"/>
            <a:ext cx="2476500" cy="1857375"/>
          </a:xfrm>
          <a:prstGeom prst="rect">
            <a:avLst/>
          </a:prstGeom>
          <a:noFill/>
          <a:ln w="9525">
            <a:noFill/>
            <a:miter lim="800000"/>
            <a:headEnd/>
            <a:tailEnd/>
          </a:ln>
        </p:spPr>
      </p:pic>
      <p:pic>
        <p:nvPicPr>
          <p:cNvPr id="1040" name="Picture 16"/>
          <p:cNvPicPr>
            <a:picLocks noChangeAspect="1" noChangeArrowheads="1"/>
          </p:cNvPicPr>
          <p:nvPr/>
        </p:nvPicPr>
        <p:blipFill>
          <a:blip r:embed="rId6" cstate="print"/>
          <a:srcRect/>
          <a:stretch>
            <a:fillRect/>
          </a:stretch>
        </p:blipFill>
        <p:spPr bwMode="auto">
          <a:xfrm>
            <a:off x="3810000" y="3048000"/>
            <a:ext cx="2224087" cy="1839038"/>
          </a:xfrm>
          <a:prstGeom prst="rect">
            <a:avLst/>
          </a:prstGeom>
          <a:noFill/>
          <a:ln w="9525">
            <a:noFill/>
            <a:miter lim="800000"/>
            <a:headEnd/>
            <a:tailEnd/>
          </a:ln>
        </p:spPr>
      </p:pic>
      <p:pic>
        <p:nvPicPr>
          <p:cNvPr id="1041" name="Picture 17"/>
          <p:cNvPicPr>
            <a:picLocks noChangeAspect="1" noChangeArrowheads="1"/>
          </p:cNvPicPr>
          <p:nvPr/>
        </p:nvPicPr>
        <p:blipFill>
          <a:blip r:embed="rId7" cstate="print"/>
          <a:srcRect/>
          <a:stretch>
            <a:fillRect/>
          </a:stretch>
        </p:blipFill>
        <p:spPr bwMode="auto">
          <a:xfrm>
            <a:off x="2133600" y="5029200"/>
            <a:ext cx="2362200" cy="1514761"/>
          </a:xfrm>
          <a:prstGeom prst="rect">
            <a:avLst/>
          </a:prstGeom>
          <a:noFill/>
          <a:ln w="9525">
            <a:noFill/>
            <a:miter lim="800000"/>
            <a:headEnd/>
            <a:tailEnd/>
          </a:ln>
        </p:spPr>
      </p:pic>
      <p:pic>
        <p:nvPicPr>
          <p:cNvPr id="1042" name="Picture 18"/>
          <p:cNvPicPr>
            <a:picLocks noChangeAspect="1" noChangeArrowheads="1"/>
          </p:cNvPicPr>
          <p:nvPr/>
        </p:nvPicPr>
        <p:blipFill>
          <a:blip r:embed="rId8" cstate="print"/>
          <a:srcRect/>
          <a:stretch>
            <a:fillRect/>
          </a:stretch>
        </p:blipFill>
        <p:spPr bwMode="auto">
          <a:xfrm>
            <a:off x="6172200" y="4572000"/>
            <a:ext cx="2209800" cy="1758536"/>
          </a:xfrm>
          <a:prstGeom prst="rect">
            <a:avLst/>
          </a:prstGeom>
          <a:noFill/>
          <a:ln w="9525">
            <a:noFill/>
            <a:miter lim="800000"/>
            <a:headEnd/>
            <a:tailEnd/>
          </a:ln>
        </p:spPr>
      </p:pic>
      <p:pic>
        <p:nvPicPr>
          <p:cNvPr id="1043" name="Picture 19"/>
          <p:cNvPicPr>
            <a:picLocks noChangeAspect="1" noChangeArrowheads="1"/>
          </p:cNvPicPr>
          <p:nvPr/>
        </p:nvPicPr>
        <p:blipFill>
          <a:blip r:embed="rId9" cstate="print"/>
          <a:srcRect/>
          <a:stretch>
            <a:fillRect/>
          </a:stretch>
        </p:blipFill>
        <p:spPr bwMode="auto">
          <a:xfrm>
            <a:off x="6172200" y="2438400"/>
            <a:ext cx="2452687" cy="1962150"/>
          </a:xfrm>
          <a:prstGeom prst="rect">
            <a:avLst/>
          </a:prstGeom>
          <a:noFill/>
          <a:ln w="9525">
            <a:noFill/>
            <a:miter lim="800000"/>
            <a:headEnd/>
            <a:tailEnd/>
          </a:ln>
        </p:spPr>
      </p:pic>
      <p:pic>
        <p:nvPicPr>
          <p:cNvPr id="1044" name="Picture 20"/>
          <p:cNvPicPr>
            <a:picLocks noChangeAspect="1" noChangeArrowheads="1"/>
          </p:cNvPicPr>
          <p:nvPr/>
        </p:nvPicPr>
        <p:blipFill>
          <a:blip r:embed="rId10" cstate="print"/>
          <a:srcRect/>
          <a:stretch>
            <a:fillRect/>
          </a:stretch>
        </p:blipFill>
        <p:spPr bwMode="auto">
          <a:xfrm>
            <a:off x="5486400" y="600074"/>
            <a:ext cx="24384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Needs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514600" y="1752600"/>
            <a:ext cx="418099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Needs</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365346" y="1600200"/>
            <a:ext cx="641330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Motor Skills</a:t>
            </a:r>
            <a:endParaRPr lang="en-US" dirty="0"/>
          </a:p>
        </p:txBody>
      </p:sp>
      <p:sp>
        <p:nvSpPr>
          <p:cNvPr id="8" name="Content Placeholder 7"/>
          <p:cNvSpPr>
            <a:spLocks noGrp="1"/>
          </p:cNvSpPr>
          <p:nvPr>
            <p:ph idx="1"/>
          </p:nvPr>
        </p:nvSpPr>
        <p:spPr/>
        <p:txBody>
          <a:bodyPr>
            <a:normAutofit/>
          </a:bodyPr>
          <a:lstStyle/>
          <a:p>
            <a:r>
              <a:rPr lang="en-US" sz="3200" dirty="0" smtClean="0"/>
              <a:t>Jumping</a:t>
            </a:r>
          </a:p>
          <a:p>
            <a:r>
              <a:rPr lang="en-US" sz="3200" dirty="0" smtClean="0"/>
              <a:t>Running</a:t>
            </a:r>
          </a:p>
          <a:p>
            <a:r>
              <a:rPr lang="en-US" sz="3200" dirty="0" smtClean="0"/>
              <a:t>Climbing</a:t>
            </a:r>
          </a:p>
          <a:p>
            <a:r>
              <a:rPr lang="en-US" sz="3200" dirty="0" smtClean="0"/>
              <a:t>Throwing</a:t>
            </a:r>
          </a:p>
        </p:txBody>
      </p:sp>
      <p:pic>
        <p:nvPicPr>
          <p:cNvPr id="4098" name="Picture 2"/>
          <p:cNvPicPr>
            <a:picLocks noChangeAspect="1" noChangeArrowheads="1"/>
          </p:cNvPicPr>
          <p:nvPr/>
        </p:nvPicPr>
        <p:blipFill>
          <a:blip r:embed="rId3" cstate="print"/>
          <a:srcRect/>
          <a:stretch>
            <a:fillRect/>
          </a:stretch>
        </p:blipFill>
        <p:spPr bwMode="auto">
          <a:xfrm>
            <a:off x="609600" y="3657600"/>
            <a:ext cx="1906977" cy="285709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867400" y="1676399"/>
            <a:ext cx="2743200" cy="4103077"/>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819400" y="4343400"/>
            <a:ext cx="2857500" cy="2143125"/>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276600" y="1524000"/>
            <a:ext cx="1702519" cy="25525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dissolv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dissolve">
                                      <p:cBhvr>
                                        <p:cTn id="15" dur="500"/>
                                        <p:tgtEl>
                                          <p:spTgt spid="8">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dissolve">
                                      <p:cBhvr>
                                        <p:cTn id="18" dur="500"/>
                                        <p:tgtEl>
                                          <p:spTgt spid="410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dissolve">
                                      <p:cBhvr>
                                        <p:cTn id="23" dur="500"/>
                                        <p:tgtEl>
                                          <p:spTgt spid="8">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dissolve">
                                      <p:cBhvr>
                                        <p:cTn id="26" dur="500"/>
                                        <p:tgtEl>
                                          <p:spTgt spid="409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dissolve">
                                      <p:cBhvr>
                                        <p:cTn id="31" dur="500"/>
                                        <p:tgtEl>
                                          <p:spTgt spid="8">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dissolve">
                                      <p:cBhvr>
                                        <p:cTn id="3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Motor Skills</a:t>
            </a:r>
            <a:endParaRPr lang="en-US" dirty="0"/>
          </a:p>
        </p:txBody>
      </p:sp>
      <p:sp>
        <p:nvSpPr>
          <p:cNvPr id="3" name="Content Placeholder 2"/>
          <p:cNvSpPr>
            <a:spLocks noGrp="1"/>
          </p:cNvSpPr>
          <p:nvPr>
            <p:ph idx="1"/>
          </p:nvPr>
        </p:nvSpPr>
        <p:spPr/>
        <p:txBody>
          <a:bodyPr>
            <a:normAutofit/>
          </a:bodyPr>
          <a:lstStyle/>
          <a:p>
            <a:r>
              <a:rPr lang="en-US" sz="3200" dirty="0" smtClean="0"/>
              <a:t>Dressing</a:t>
            </a:r>
          </a:p>
          <a:p>
            <a:r>
              <a:rPr lang="en-US" sz="3200" dirty="0" smtClean="0"/>
              <a:t>Drawing and Coloring</a:t>
            </a:r>
          </a:p>
          <a:p>
            <a:r>
              <a:rPr lang="en-US" sz="3200" dirty="0" smtClean="0"/>
              <a:t>Toys</a:t>
            </a:r>
            <a:endParaRPr lang="en-US" sz="3200" dirty="0"/>
          </a:p>
        </p:txBody>
      </p:sp>
      <p:pic>
        <p:nvPicPr>
          <p:cNvPr id="5122" name="Picture 2"/>
          <p:cNvPicPr>
            <a:picLocks noChangeAspect="1" noChangeArrowheads="1"/>
          </p:cNvPicPr>
          <p:nvPr/>
        </p:nvPicPr>
        <p:blipFill>
          <a:blip r:embed="rId3" cstate="print"/>
          <a:srcRect/>
          <a:stretch>
            <a:fillRect/>
          </a:stretch>
        </p:blipFill>
        <p:spPr bwMode="auto">
          <a:xfrm>
            <a:off x="5943600" y="1600200"/>
            <a:ext cx="2705100" cy="402907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85800" y="3505200"/>
            <a:ext cx="2976563" cy="1980869"/>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3505200" y="3733800"/>
            <a:ext cx="2381250" cy="275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dissolv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dissolve">
                                      <p:cBhvr>
                                        <p:cTn id="2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Needs</a:t>
            </a:r>
            <a:endParaRPr lang="en-US" dirty="0"/>
          </a:p>
        </p:txBody>
      </p:sp>
      <p:sp>
        <p:nvSpPr>
          <p:cNvPr id="3" name="Content Placeholder 2"/>
          <p:cNvSpPr>
            <a:spLocks noGrp="1"/>
          </p:cNvSpPr>
          <p:nvPr>
            <p:ph idx="1"/>
          </p:nvPr>
        </p:nvSpPr>
        <p:spPr/>
        <p:txBody>
          <a:bodyPr>
            <a:normAutofit/>
          </a:bodyPr>
          <a:lstStyle/>
          <a:p>
            <a:r>
              <a:rPr lang="en-US" sz="3200" dirty="0" smtClean="0"/>
              <a:t>Pronouns are difficult</a:t>
            </a:r>
          </a:p>
          <a:p>
            <a:r>
              <a:rPr lang="en-US" sz="3200" dirty="0" smtClean="0"/>
              <a:t>May use incorrect grammar</a:t>
            </a:r>
          </a:p>
          <a:p>
            <a:r>
              <a:rPr lang="en-US" sz="3200" dirty="0" smtClean="0"/>
              <a:t>“Why?”</a:t>
            </a:r>
          </a:p>
          <a:p>
            <a:r>
              <a:rPr lang="en-US" sz="3200" dirty="0" smtClean="0"/>
              <a:t>Books</a:t>
            </a:r>
          </a:p>
        </p:txBody>
      </p:sp>
      <p:pic>
        <p:nvPicPr>
          <p:cNvPr id="6146" name="Picture 2"/>
          <p:cNvPicPr>
            <a:picLocks noChangeAspect="1" noChangeArrowheads="1"/>
          </p:cNvPicPr>
          <p:nvPr/>
        </p:nvPicPr>
        <p:blipFill>
          <a:blip r:embed="rId3" cstate="print"/>
          <a:srcRect/>
          <a:stretch>
            <a:fillRect/>
          </a:stretch>
        </p:blipFill>
        <p:spPr bwMode="auto">
          <a:xfrm>
            <a:off x="838200" y="3962400"/>
            <a:ext cx="3124200" cy="2263042"/>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267200" y="2743200"/>
            <a:ext cx="4343400" cy="325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dissolv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dissolve">
                                      <p:cBhvr>
                                        <p:cTn id="28"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cstate="print"/>
          <a:srcRect/>
          <a:stretch>
            <a:fillRect/>
          </a:stretch>
        </p:blipFill>
        <p:spPr bwMode="auto">
          <a:xfrm>
            <a:off x="5257800" y="1600200"/>
            <a:ext cx="3109533" cy="20669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Emotional Needs</a:t>
            </a:r>
            <a:endParaRPr lang="en-US" dirty="0"/>
          </a:p>
        </p:txBody>
      </p:sp>
      <p:sp>
        <p:nvSpPr>
          <p:cNvPr id="3" name="Content Placeholder 2"/>
          <p:cNvSpPr>
            <a:spLocks noGrp="1"/>
          </p:cNvSpPr>
          <p:nvPr>
            <p:ph idx="1"/>
          </p:nvPr>
        </p:nvSpPr>
        <p:spPr/>
        <p:txBody>
          <a:bodyPr>
            <a:normAutofit/>
          </a:bodyPr>
          <a:lstStyle/>
          <a:p>
            <a:r>
              <a:rPr lang="en-US" sz="3200" dirty="0" smtClean="0"/>
              <a:t>Touching</a:t>
            </a:r>
          </a:p>
          <a:p>
            <a:r>
              <a:rPr lang="en-US" sz="3200" dirty="0" smtClean="0"/>
              <a:t>Children need love</a:t>
            </a:r>
            <a:endParaRPr lang="en-US" sz="3200" dirty="0"/>
          </a:p>
        </p:txBody>
      </p:sp>
      <p:pic>
        <p:nvPicPr>
          <p:cNvPr id="7170" name="Picture 2"/>
          <p:cNvPicPr>
            <a:picLocks noChangeAspect="1" noChangeArrowheads="1"/>
          </p:cNvPicPr>
          <p:nvPr/>
        </p:nvPicPr>
        <p:blipFill>
          <a:blip r:embed="rId4" cstate="print"/>
          <a:srcRect/>
          <a:stretch>
            <a:fillRect/>
          </a:stretch>
        </p:blipFill>
        <p:spPr bwMode="auto">
          <a:xfrm>
            <a:off x="5105400" y="4038600"/>
            <a:ext cx="2362200" cy="2362200"/>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685800" y="3657600"/>
            <a:ext cx="2486025" cy="2486025"/>
          </a:xfrm>
          <a:prstGeom prst="rect">
            <a:avLst/>
          </a:prstGeom>
          <a:noFill/>
          <a:ln w="9525">
            <a:noFill/>
            <a:miter lim="800000"/>
            <a:headEnd/>
            <a:tailEnd/>
          </a:ln>
        </p:spPr>
      </p:pic>
      <p:pic>
        <p:nvPicPr>
          <p:cNvPr id="7172" name="Picture 4"/>
          <p:cNvPicPr>
            <a:picLocks noChangeAspect="1" noChangeArrowheads="1"/>
          </p:cNvPicPr>
          <p:nvPr/>
        </p:nvPicPr>
        <p:blipFill>
          <a:blip r:embed="rId6" cstate="print"/>
          <a:srcRect/>
          <a:stretch>
            <a:fillRect/>
          </a:stretch>
        </p:blipFill>
        <p:spPr bwMode="auto">
          <a:xfrm>
            <a:off x="3047326" y="2743200"/>
            <a:ext cx="240738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dissolve">
                                      <p:cBhvr>
                                        <p:cTn id="10" dur="500"/>
                                        <p:tgtEl>
                                          <p:spTgt spid="7172"/>
                                        </p:tgtEl>
                                      </p:cBhvr>
                                    </p:animEffect>
                                  </p:childTnLst>
                                </p:cTn>
                              </p:par>
                              <p:par>
                                <p:cTn id="11" presetID="9"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dissolv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171"/>
                                        </p:tgtEl>
                                        <p:attrNameLst>
                                          <p:attrName>style.visibility</p:attrName>
                                        </p:attrNameLst>
                                      </p:cBhvr>
                                      <p:to>
                                        <p:strVal val="visible"/>
                                      </p:to>
                                    </p:set>
                                    <p:animEffect transition="in" filter="dissolve">
                                      <p:cBhvr>
                                        <p:cTn id="21" dur="500"/>
                                        <p:tgtEl>
                                          <p:spTgt spid="7171"/>
                                        </p:tgtEl>
                                      </p:cBhvr>
                                    </p:animEffect>
                                  </p:childTnLst>
                                </p:cTn>
                              </p:par>
                              <p:par>
                                <p:cTn id="22" presetID="9" presetClass="entr" presetSubtype="0" fill="hold" nodeType="with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dissolve">
                                      <p:cBhvr>
                                        <p:cTn id="2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Child Abuse</a:t>
            </a:r>
            <a:endParaRPr lang="en-US" dirty="0"/>
          </a:p>
        </p:txBody>
      </p:sp>
      <p:sp>
        <p:nvSpPr>
          <p:cNvPr id="3" name="Content Placeholder 2"/>
          <p:cNvSpPr>
            <a:spLocks noGrp="1"/>
          </p:cNvSpPr>
          <p:nvPr>
            <p:ph idx="1"/>
          </p:nvPr>
        </p:nvSpPr>
        <p:spPr/>
        <p:txBody>
          <a:bodyPr>
            <a:normAutofit/>
          </a:bodyPr>
          <a:lstStyle/>
          <a:p>
            <a:r>
              <a:rPr lang="en-US" sz="3200" dirty="0" smtClean="0"/>
              <a:t>Physical Abuse</a:t>
            </a:r>
          </a:p>
          <a:p>
            <a:r>
              <a:rPr lang="en-US" sz="3200" dirty="0" smtClean="0"/>
              <a:t>Sexual Abuse</a:t>
            </a:r>
          </a:p>
          <a:p>
            <a:r>
              <a:rPr lang="en-US" sz="3200" dirty="0" smtClean="0"/>
              <a:t>Emotional Abuse</a:t>
            </a:r>
          </a:p>
          <a:p>
            <a:r>
              <a:rPr lang="en-US" sz="3200" dirty="0" smtClean="0"/>
              <a:t>Neglect</a:t>
            </a:r>
            <a:endParaRPr lang="en-US" sz="3200" dirty="0"/>
          </a:p>
        </p:txBody>
      </p:sp>
      <p:pic>
        <p:nvPicPr>
          <p:cNvPr id="18434" name="Picture 2" descr="http://www.studentsoftheworld.info/sites/society/img/22758_child-abuse1.jpg"/>
          <p:cNvPicPr>
            <a:picLocks noChangeAspect="1" noChangeArrowheads="1"/>
          </p:cNvPicPr>
          <p:nvPr/>
        </p:nvPicPr>
        <p:blipFill>
          <a:blip r:embed="rId3" cstate="print"/>
          <a:srcRect/>
          <a:stretch>
            <a:fillRect/>
          </a:stretch>
        </p:blipFill>
        <p:spPr bwMode="auto">
          <a:xfrm>
            <a:off x="4648200" y="1752600"/>
            <a:ext cx="3912870" cy="3962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150</TotalTime>
  <Words>2048</Words>
  <Application>Microsoft Office PowerPoint</Application>
  <PresentationFormat>On-screen Show (4:3)</PresentationFormat>
  <Paragraphs>217</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Bodoni MT</vt:lpstr>
      <vt:lpstr>Calibri</vt:lpstr>
      <vt:lpstr>Corbel</vt:lpstr>
      <vt:lpstr>Verdana</vt:lpstr>
      <vt:lpstr>Wingdings 2</vt:lpstr>
      <vt:lpstr>Carnival</vt:lpstr>
      <vt:lpstr>Needs and Guidance  of Children</vt:lpstr>
      <vt:lpstr>PowerPoint Presentation</vt:lpstr>
      <vt:lpstr>Children’s Needs</vt:lpstr>
      <vt:lpstr>Physical Needs</vt:lpstr>
      <vt:lpstr>Large Motor Skills</vt:lpstr>
      <vt:lpstr>Small Motor Skills</vt:lpstr>
      <vt:lpstr>Mental Needs</vt:lpstr>
      <vt:lpstr>Emotional Needs</vt:lpstr>
      <vt:lpstr>Types of Child Abuse</vt:lpstr>
      <vt:lpstr>Signs of Child Abuse</vt:lpstr>
      <vt:lpstr>Prevention of Child Abuse</vt:lpstr>
      <vt:lpstr>Child Care Quiz</vt:lpstr>
      <vt:lpstr>Guidance</vt:lpstr>
      <vt:lpstr>Guiding the Child</vt:lpstr>
      <vt:lpstr>Positive Statements</vt:lpstr>
      <vt:lpstr>Discipline Guidelines</vt:lpstr>
      <vt:lpstr>Discipline Guidelines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of Children and Guidance</dc:title>
  <dc:creator>Vikki</dc:creator>
  <cp:lastModifiedBy>Debbie Hitesman</cp:lastModifiedBy>
  <cp:revision>40</cp:revision>
  <dcterms:created xsi:type="dcterms:W3CDTF">2009-10-22T02:31:36Z</dcterms:created>
  <dcterms:modified xsi:type="dcterms:W3CDTF">2016-02-08T21:39:53Z</dcterms:modified>
</cp:coreProperties>
</file>